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7"/>
  </p:notesMasterIdLst>
  <p:sldIdLst>
    <p:sldId id="257" r:id="rId3"/>
    <p:sldId id="260" r:id="rId4"/>
    <p:sldId id="261" r:id="rId5"/>
    <p:sldId id="262" r:id="rId6"/>
    <p:sldId id="263" r:id="rId7"/>
    <p:sldId id="264" r:id="rId8"/>
    <p:sldId id="278" r:id="rId9"/>
    <p:sldId id="268" r:id="rId10"/>
    <p:sldId id="279" r:id="rId11"/>
    <p:sldId id="271" r:id="rId12"/>
    <p:sldId id="270" r:id="rId13"/>
    <p:sldId id="280" r:id="rId14"/>
    <p:sldId id="272" r:id="rId15"/>
    <p:sldId id="269" r:id="rId16"/>
  </p:sldIdLst>
  <p:sldSz cx="9144000" cy="5143500" type="screen16x9"/>
  <p:notesSz cx="6858000" cy="9144000"/>
  <p:embeddedFontLst>
    <p:embeddedFont>
      <p:font typeface="Rubik Medium" panose="020B0604020202020204" charset="-79"/>
      <p:regular r:id="rId18"/>
      <p:bold r:id="rId19"/>
      <p:italic r:id="rId20"/>
      <p:boldItalic r:id="rId21"/>
    </p:embeddedFont>
    <p:embeddedFont>
      <p:font typeface="Rubik Light" panose="020B0604020202020204" charset="-79"/>
      <p:regular r:id="rId22"/>
      <p:bold r:id="rId23"/>
      <p:italic r:id="rId24"/>
      <p:boldItalic r:id="rId25"/>
    </p:embeddedFont>
    <p:embeddedFont>
      <p:font typeface="Rubik" panose="020B0604020202020204" charset="-79"/>
      <p:regular r:id="rId26"/>
      <p:bold r:id="rId27"/>
      <p:italic r:id="rId28"/>
      <p:boldItalic r:id="rId29"/>
    </p:embeddedFont>
    <p:embeddedFont>
      <p:font typeface="Roboto Mono" panose="020B0604020202020204" charset="0"/>
      <p:regular r:id="rId30"/>
      <p:bold r:id="rId31"/>
      <p:italic r:id="rId32"/>
      <p:boldItalic r:id="rId33"/>
    </p:embeddedFont>
    <p:embeddedFont>
      <p:font typeface="Rubik SemiBold" panose="020B0604020202020204" charset="-79"/>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ulieta Speranza" initials="" lastIdx="1" clrIdx="0"/>
  <p:cmAuthor id="1" name="Laila Cugno"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presProps" Target="presProps.xml"/><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font" Target="fonts/font12.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9164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6116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19024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3e9edc595f_0_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3e9edc595f_0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78678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c8f20da93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8" name="Google Shape;238;gc8f20da93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
              <a:t>Agregar e mail al thank you</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be6fb4552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be6fb4552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3e9edc595f_0_5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3e9edc595f_0_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3e9edc595f_0_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3e9edc595f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3e9edc595f_0_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3e9edc595f_0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3e9edc595f_0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3e9edc595f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3e9edc595f_0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3e9edc595f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49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be6fb4552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be6fb4552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57256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4" r:id="rId5"/>
    <p:sldLayoutId id="2147483665" r:id="rId6"/>
    <p:sldLayoutId id="2147483666" r:id="rId7"/>
    <p:sldLayoutId id="2147483667" r:id="rId8"/>
    <p:sldLayoutId id="2147483668"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7.png"/><Relationship Id="rId7"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7.png"/><Relationship Id="rId7"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hyperlink" Target="https://www.instagram.com/arbustait/" TargetMode="External"/><Relationship Id="rId18" Type="http://schemas.openxmlformats.org/officeDocument/2006/relationships/hyperlink" Target="http://www.arbusta.net" TargetMode="External"/><Relationship Id="rId3" Type="http://schemas.openxmlformats.org/officeDocument/2006/relationships/image" Target="../media/image22.png"/><Relationship Id="rId7" Type="http://schemas.openxmlformats.org/officeDocument/2006/relationships/hyperlink" Target="https://twitter.com/arbustaIT" TargetMode="External"/><Relationship Id="rId12" Type="http://schemas.openxmlformats.org/officeDocument/2006/relationships/image" Target="../media/image28.png"/><Relationship Id="rId17" Type="http://schemas.openxmlformats.org/officeDocument/2006/relationships/image" Target="../media/image31.png"/><Relationship Id="rId2" Type="http://schemas.openxmlformats.org/officeDocument/2006/relationships/notesSlide" Target="../notesSlides/notesSlide14.xml"/><Relationship Id="rId16" Type="http://schemas.openxmlformats.org/officeDocument/2006/relationships/image" Target="../media/image30.png"/><Relationship Id="rId1" Type="http://schemas.openxmlformats.org/officeDocument/2006/relationships/slideLayout" Target="../slideLayouts/slideLayout1.xml"/><Relationship Id="rId6" Type="http://schemas.openxmlformats.org/officeDocument/2006/relationships/image" Target="../media/image25.png"/><Relationship Id="rId11" Type="http://schemas.openxmlformats.org/officeDocument/2006/relationships/hyperlink" Target="https://www.facebook.com/arbustait/" TargetMode="External"/><Relationship Id="rId5" Type="http://schemas.openxmlformats.org/officeDocument/2006/relationships/image" Target="../media/image24.png"/><Relationship Id="rId15" Type="http://schemas.openxmlformats.org/officeDocument/2006/relationships/hyperlink" Target="https://www.linkedin.com/company/arbusta/" TargetMode="External"/><Relationship Id="rId10" Type="http://schemas.openxmlformats.org/officeDocument/2006/relationships/image" Target="../media/image27.png"/><Relationship Id="rId4" Type="http://schemas.openxmlformats.org/officeDocument/2006/relationships/image" Target="../media/image23.jpg"/><Relationship Id="rId9" Type="http://schemas.openxmlformats.org/officeDocument/2006/relationships/hyperlink" Target="https://www.youtube.com/arbustait" TargetMode="External"/><Relationship Id="rId1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7.png"/><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26"/>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116" name="Google Shape;116;p26"/>
          <p:cNvPicPr preferRelativeResize="0"/>
          <p:nvPr/>
        </p:nvPicPr>
        <p:blipFill rotWithShape="1">
          <a:blip r:embed="rId4">
            <a:alphaModFix/>
          </a:blip>
          <a:srcRect l="29420" t="13682" r="23685" b="41278"/>
          <a:stretch/>
        </p:blipFill>
        <p:spPr>
          <a:xfrm>
            <a:off x="4027297" y="1033150"/>
            <a:ext cx="1089400" cy="966500"/>
          </a:xfrm>
          <a:prstGeom prst="rect">
            <a:avLst/>
          </a:prstGeom>
          <a:noFill/>
          <a:ln>
            <a:noFill/>
          </a:ln>
        </p:spPr>
      </p:pic>
      <p:sp>
        <p:nvSpPr>
          <p:cNvPr id="117" name="Google Shape;117;p26"/>
          <p:cNvSpPr txBox="1"/>
          <p:nvPr/>
        </p:nvSpPr>
        <p:spPr>
          <a:xfrm>
            <a:off x="3144438" y="1999650"/>
            <a:ext cx="3962944"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500" dirty="0">
                <a:solidFill>
                  <a:srgbClr val="FFFFFF"/>
                </a:solidFill>
                <a:latin typeface="Rubik Light"/>
                <a:ea typeface="Rubik Light"/>
                <a:cs typeface="Rubik Light"/>
                <a:sym typeface="Rubik Light"/>
              </a:rPr>
              <a:t>SOMOS ARBUSTA |</a:t>
            </a:r>
            <a:endParaRPr sz="2500" dirty="0">
              <a:solidFill>
                <a:srgbClr val="FFFFFF"/>
              </a:solidFill>
              <a:latin typeface="Rubik Light"/>
              <a:ea typeface="Rubik Light"/>
              <a:cs typeface="Rubik Light"/>
              <a:sym typeface="Rubik Light"/>
            </a:endParaRPr>
          </a:p>
        </p:txBody>
      </p:sp>
      <p:pic>
        <p:nvPicPr>
          <p:cNvPr id="118" name="Google Shape;118;p26"/>
          <p:cNvPicPr preferRelativeResize="0"/>
          <p:nvPr/>
        </p:nvPicPr>
        <p:blipFill rotWithShape="1">
          <a:blip r:embed="rId5">
            <a:alphaModFix/>
          </a:blip>
          <a:srcRect b="50000"/>
          <a:stretch/>
        </p:blipFill>
        <p:spPr>
          <a:xfrm>
            <a:off x="0" y="2571750"/>
            <a:ext cx="9144000" cy="2571750"/>
          </a:xfrm>
          <a:prstGeom prst="rect">
            <a:avLst/>
          </a:prstGeom>
          <a:noFill/>
          <a:ln>
            <a:noFill/>
          </a:ln>
        </p:spPr>
      </p:pic>
      <p:sp>
        <p:nvSpPr>
          <p:cNvPr id="119" name="Google Shape;119;p26"/>
          <p:cNvSpPr txBox="1"/>
          <p:nvPr/>
        </p:nvSpPr>
        <p:spPr>
          <a:xfrm>
            <a:off x="2733438" y="3190889"/>
            <a:ext cx="3677100" cy="553968"/>
          </a:xfrm>
          <a:prstGeom prst="rect">
            <a:avLst/>
          </a:prstGeom>
          <a:noFill/>
          <a:ln>
            <a:solidFill>
              <a:srgbClr val="7030A0"/>
            </a:solidFill>
          </a:ln>
        </p:spPr>
        <p:txBody>
          <a:bodyPr spcFirstLastPara="1" wrap="square" lIns="91425" tIns="91425" rIns="91425" bIns="91425" anchor="t" anchorCtr="0">
            <a:spAutoFit/>
          </a:bodyPr>
          <a:lstStyle/>
          <a:p>
            <a:pPr lvl="0" algn="ctr"/>
            <a:r>
              <a:rPr lang="es-AR" sz="2400" b="1" dirty="0">
                <a:solidFill>
                  <a:schemeClr val="bg1"/>
                </a:solidFill>
                <a:latin typeface="Roboto Mono" panose="020B0604020202020204" charset="0"/>
                <a:ea typeface="Roboto Mono" panose="020B0604020202020204" charset="0"/>
              </a:rPr>
              <a:t>¿Qué es </a:t>
            </a:r>
            <a:r>
              <a:rPr lang="es-AR" sz="2400" b="1" dirty="0" err="1">
                <a:solidFill>
                  <a:schemeClr val="bg1"/>
                </a:solidFill>
                <a:latin typeface="Roboto Mono" panose="020B0604020202020204" charset="0"/>
                <a:ea typeface="Roboto Mono" panose="020B0604020202020204" charset="0"/>
              </a:rPr>
              <a:t>Git</a:t>
            </a:r>
            <a:r>
              <a:rPr lang="es-AR" sz="2400" b="1" dirty="0">
                <a:solidFill>
                  <a:schemeClr val="bg1"/>
                </a:solidFill>
                <a:latin typeface="Roboto Mono" panose="020B0604020202020204" charset="0"/>
                <a:ea typeface="Roboto Mono" panose="020B0604020202020204" charset="0"/>
              </a:rPr>
              <a:t>? </a:t>
            </a:r>
            <a:endParaRPr sz="2400" b="1" dirty="0">
              <a:solidFill>
                <a:schemeClr val="bg1"/>
              </a:solidFill>
              <a:latin typeface="Roboto Mono" panose="020B0604020202020204" charset="0"/>
              <a:ea typeface="Roboto Mono" panose="020B0604020202020204" charset="0"/>
              <a:cs typeface="Rubik"/>
              <a:sym typeface="Rubik"/>
            </a:endParaRPr>
          </a:p>
        </p:txBody>
      </p:sp>
      <p:pic>
        <p:nvPicPr>
          <p:cNvPr id="120" name="Google Shape;120;p26"/>
          <p:cNvPicPr preferRelativeResize="0"/>
          <p:nvPr/>
        </p:nvPicPr>
        <p:blipFill rotWithShape="1">
          <a:blip r:embed="rId6">
            <a:alphaModFix/>
          </a:blip>
          <a:srcRect l="25384" t="25700"/>
          <a:stretch/>
        </p:blipFill>
        <p:spPr>
          <a:xfrm>
            <a:off x="0" y="0"/>
            <a:ext cx="1159275" cy="1220300"/>
          </a:xfrm>
          <a:prstGeom prst="rect">
            <a:avLst/>
          </a:prstGeom>
          <a:noFill/>
          <a:ln>
            <a:noFill/>
          </a:ln>
        </p:spPr>
      </p:pic>
      <p:pic>
        <p:nvPicPr>
          <p:cNvPr id="121" name="Google Shape;121;p26"/>
          <p:cNvPicPr preferRelativeResize="0"/>
          <p:nvPr/>
        </p:nvPicPr>
        <p:blipFill rotWithShape="1">
          <a:blip r:embed="rId6">
            <a:alphaModFix/>
          </a:blip>
          <a:srcRect l="3670" t="7045"/>
          <a:stretch/>
        </p:blipFill>
        <p:spPr>
          <a:xfrm>
            <a:off x="1809800" y="1644125"/>
            <a:ext cx="751425" cy="7665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329025" y="163437"/>
            <a:ext cx="6922200" cy="615523"/>
          </a:xfrm>
          <a:prstGeom prst="rect">
            <a:avLst/>
          </a:prstGeom>
          <a:noFill/>
          <a:ln>
            <a:noFill/>
          </a:ln>
        </p:spPr>
        <p:txBody>
          <a:bodyPr spcFirstLastPara="1" wrap="square" lIns="91425" tIns="91425" rIns="91425" bIns="91425" anchor="t" anchorCtr="0">
            <a:spAutoFit/>
          </a:bodyPr>
          <a:lstStyle/>
          <a:p>
            <a:r>
              <a:rPr lang="es-AR" sz="2000" b="1" dirty="0">
                <a:solidFill>
                  <a:schemeClr val="bg1"/>
                </a:solidFill>
                <a:latin typeface="Roboto Mono" panose="020B0604020202020204" charset="0"/>
                <a:ea typeface="Roboto Mono" panose="020B0604020202020204" charset="0"/>
              </a:rPr>
              <a:t>Integridad</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416169" y="865794"/>
            <a:ext cx="8253045" cy="4024861"/>
          </a:xfrm>
          <a:prstGeom prst="rect">
            <a:avLst/>
          </a:prstGeom>
          <a:noFill/>
          <a:ln>
            <a:noFill/>
          </a:ln>
        </p:spPr>
        <p:txBody>
          <a:bodyPr spcFirstLastPara="1" wrap="square" lIns="91425" tIns="91425" rIns="91425" bIns="91425" anchor="t" anchorCtr="0">
            <a:noAutofit/>
          </a:bodyPr>
          <a:lstStyle/>
          <a:p>
            <a:r>
              <a:rPr lang="es-ES" sz="1100" dirty="0">
                <a:solidFill>
                  <a:schemeClr val="bg1"/>
                </a:solidFill>
                <a:latin typeface="Roboto Mono" panose="020B0604020202020204" charset="0"/>
                <a:ea typeface="Roboto Mono" panose="020B0604020202020204" charset="0"/>
              </a:rPr>
              <a:t>Todo en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es verificado mediante una suma de comprobación (__</a:t>
            </a:r>
            <a:r>
              <a:rPr lang="es-ES" sz="1100" dirty="0" err="1">
                <a:solidFill>
                  <a:schemeClr val="bg1"/>
                </a:solidFill>
                <a:latin typeface="Roboto Mono" panose="020B0604020202020204" charset="0"/>
                <a:ea typeface="Roboto Mono" panose="020B0604020202020204" charset="0"/>
              </a:rPr>
              <a:t>checksum</a:t>
            </a:r>
            <a:r>
              <a:rPr lang="es-ES" sz="1100" dirty="0">
                <a:solidFill>
                  <a:schemeClr val="bg1"/>
                </a:solidFill>
                <a:latin typeface="Roboto Mono" panose="020B0604020202020204" charset="0"/>
                <a:ea typeface="Roboto Mono" panose="020B0604020202020204" charset="0"/>
              </a:rPr>
              <a:t>__ en inglés) antes de ser almacenado, y es identificado a partir de ese momento mediante dicha suma. __Esto significa que es imposible cambiar los contenidos de cualquier archivo o directorio sin que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lo sepa.__</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El mecanismo que usa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para generar esta suma de comprobación se conoce como hash SHA-1. Se trata de una cadena de 40 caracteres hexadecimales (0-9 y a-f), y se calcula en base a los contenidos del archivo o estructura de directorios. Un hash SHA-1 tiene esta pinta:</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a:t>
            </a:r>
          </a:p>
          <a:p>
            <a:r>
              <a:rPr lang="es-ES" sz="1100" dirty="0">
                <a:solidFill>
                  <a:schemeClr val="bg1"/>
                </a:solidFill>
                <a:latin typeface="Roboto Mono" panose="020B0604020202020204" charset="0"/>
                <a:ea typeface="Roboto Mono" panose="020B0604020202020204" charset="0"/>
              </a:rPr>
              <a:t>24b9da6552252987aa493b52f8696cd6d3b00373</a:t>
            </a:r>
          </a:p>
          <a:p>
            <a:r>
              <a:rPr lang="es-ES" sz="1100" dirty="0">
                <a:solidFill>
                  <a:schemeClr val="bg1"/>
                </a:solidFill>
                <a:latin typeface="Roboto Mono" panose="020B0604020202020204" charset="0"/>
                <a:ea typeface="Roboto Mono" panose="020B0604020202020204" charset="0"/>
              </a:rPr>
              <a:t>```</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Verás estos valores hash por todos lados en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ya que los usa con mucha frecuencia. De hecho,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guarda todo no por nombre de archivo, sino por el valor hash de sus contenidos.</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Vamos a distinguir dos directorios, primero el _directorio de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_: que es donde almacena los metadatos y la base de datos de tu proyecto, y segundo el _directorio de trabajo_ que es una copia de una versión del proyecto en particular. Estos archivos se sacan de la base de datos comprimida en el directorio de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y se colocan en disco para que los puedas usar o modificar. Los archivos dentro del _directorio de trabajo_ pueden estar en unos de los siguientes _estados_:</a:t>
            </a:r>
            <a:endParaRPr lang="es-ES" sz="1100" dirty="0">
              <a:solidFill>
                <a:schemeClr val="bg1"/>
              </a:solidFill>
              <a:latin typeface="Roboto Mono" panose="020B0604020202020204" charset="0"/>
              <a:ea typeface="Roboto Mono" panose="020B0604020202020204" charset="0"/>
            </a:endParaRPr>
          </a:p>
        </p:txBody>
      </p:sp>
    </p:spTree>
    <p:extLst>
      <p:ext uri="{BB962C8B-B14F-4D97-AF65-F5344CB8AC3E}">
        <p14:creationId xmlns:p14="http://schemas.microsoft.com/office/powerpoint/2010/main" val="17486257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353518" y="110107"/>
            <a:ext cx="6721113" cy="615523"/>
          </a:xfrm>
          <a:prstGeom prst="rect">
            <a:avLst/>
          </a:prstGeom>
          <a:noFill/>
          <a:ln>
            <a:noFill/>
          </a:ln>
        </p:spPr>
        <p:txBody>
          <a:bodyPr spcFirstLastPara="1" wrap="square" lIns="91425" tIns="91425" rIns="91425" bIns="91425" anchor="t" anchorCtr="0">
            <a:spAutoFit/>
          </a:bodyPr>
          <a:lstStyle/>
          <a:p>
            <a:pPr lvl="0"/>
            <a:r>
              <a:rPr lang="es-ES" sz="2000" b="1" dirty="0">
                <a:solidFill>
                  <a:schemeClr val="bg1"/>
                </a:solidFill>
                <a:latin typeface="Roboto Mono" panose="020B0604020202020204" charset="0"/>
                <a:ea typeface="Roboto Mono" panose="020B0604020202020204" charset="0"/>
              </a:rPr>
              <a:t>Estados</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353518" y="779306"/>
            <a:ext cx="8253045" cy="3345340"/>
          </a:xfrm>
          <a:prstGeom prst="rect">
            <a:avLst/>
          </a:prstGeom>
          <a:noFill/>
          <a:ln>
            <a:noFill/>
          </a:ln>
        </p:spPr>
        <p:txBody>
          <a:bodyPr spcFirstLastPara="1" wrap="square" lIns="91425" tIns="91425" rIns="91425" bIns="91425" anchor="t" anchorCtr="0">
            <a:noAutofit/>
          </a:bodyPr>
          <a:lstStyle/>
          <a:p>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tiene tres estados principales en los que se pueden encontrar tus archivos:</a:t>
            </a:r>
          </a:p>
          <a:p>
            <a:r>
              <a:rPr lang="es-ES" sz="1100" dirty="0">
                <a:solidFill>
                  <a:schemeClr val="bg1"/>
                </a:solidFill>
                <a:latin typeface="Roboto Mono" panose="020B0604020202020204" charset="0"/>
                <a:ea typeface="Roboto Mono" panose="020B0604020202020204" charset="0"/>
              </a:rPr>
              <a:t>* __</a:t>
            </a:r>
            <a:r>
              <a:rPr lang="es-ES" sz="1100" dirty="0" err="1">
                <a:solidFill>
                  <a:schemeClr val="bg1"/>
                </a:solidFill>
                <a:latin typeface="Roboto Mono" panose="020B0604020202020204" charset="0"/>
                <a:ea typeface="Roboto Mono" panose="020B0604020202020204" charset="0"/>
              </a:rPr>
              <a:t>committed</a:t>
            </a:r>
            <a:r>
              <a:rPr lang="es-ES" sz="1100" dirty="0">
                <a:solidFill>
                  <a:schemeClr val="bg1"/>
                </a:solidFill>
                <a:latin typeface="Roboto Mono" panose="020B0604020202020204" charset="0"/>
                <a:ea typeface="Roboto Mono" panose="020B0604020202020204" charset="0"/>
              </a:rPr>
              <a:t>__: significa que los datos están almacenados de manera segura en tu base de datos local.</a:t>
            </a:r>
          </a:p>
          <a:p>
            <a:r>
              <a:rPr lang="es-ES" sz="1100" dirty="0">
                <a:solidFill>
                  <a:schemeClr val="bg1"/>
                </a:solidFill>
                <a:latin typeface="Roboto Mono" panose="020B0604020202020204" charset="0"/>
                <a:ea typeface="Roboto Mono" panose="020B0604020202020204" charset="0"/>
              </a:rPr>
              <a:t>* __</a:t>
            </a:r>
            <a:r>
              <a:rPr lang="es-ES" sz="1100" dirty="0" err="1">
                <a:solidFill>
                  <a:schemeClr val="bg1"/>
                </a:solidFill>
                <a:latin typeface="Roboto Mono" panose="020B0604020202020204" charset="0"/>
                <a:ea typeface="Roboto Mono" panose="020B0604020202020204" charset="0"/>
              </a:rPr>
              <a:t>modified</a:t>
            </a:r>
            <a:r>
              <a:rPr lang="es-ES" sz="1100" dirty="0">
                <a:solidFill>
                  <a:schemeClr val="bg1"/>
                </a:solidFill>
                <a:latin typeface="Roboto Mono" panose="020B0604020202020204" charset="0"/>
                <a:ea typeface="Roboto Mono" panose="020B0604020202020204" charset="0"/>
              </a:rPr>
              <a:t>__: significa que has modificado el archivo pero todavía no lo has </a:t>
            </a:r>
            <a:r>
              <a:rPr lang="es-ES" sz="1100" dirty="0" err="1">
                <a:solidFill>
                  <a:schemeClr val="bg1"/>
                </a:solidFill>
                <a:latin typeface="Roboto Mono" panose="020B0604020202020204" charset="0"/>
                <a:ea typeface="Roboto Mono" panose="020B0604020202020204" charset="0"/>
              </a:rPr>
              <a:t>commiteado</a:t>
            </a:r>
            <a:r>
              <a:rPr lang="es-ES" sz="1100" dirty="0">
                <a:solidFill>
                  <a:schemeClr val="bg1"/>
                </a:solidFill>
                <a:latin typeface="Roboto Mono" panose="020B0604020202020204" charset="0"/>
                <a:ea typeface="Roboto Mono" panose="020B0604020202020204" charset="0"/>
              </a:rPr>
              <a:t> a tu base de datos.</a:t>
            </a:r>
          </a:p>
          <a:p>
            <a:r>
              <a:rPr lang="es-ES" sz="1100" dirty="0">
                <a:solidFill>
                  <a:schemeClr val="bg1"/>
                </a:solidFill>
                <a:latin typeface="Roboto Mono" panose="020B0604020202020204" charset="0"/>
                <a:ea typeface="Roboto Mono" panose="020B0604020202020204" charset="0"/>
              </a:rPr>
              <a:t>* __</a:t>
            </a:r>
            <a:r>
              <a:rPr lang="es-ES" sz="1100" dirty="0" err="1">
                <a:solidFill>
                  <a:schemeClr val="bg1"/>
                </a:solidFill>
                <a:latin typeface="Roboto Mono" panose="020B0604020202020204" charset="0"/>
                <a:ea typeface="Roboto Mono" panose="020B0604020202020204" charset="0"/>
              </a:rPr>
              <a:t>staged</a:t>
            </a:r>
            <a:r>
              <a:rPr lang="es-ES" sz="1100" dirty="0">
                <a:solidFill>
                  <a:schemeClr val="bg1"/>
                </a:solidFill>
                <a:latin typeface="Roboto Mono" panose="020B0604020202020204" charset="0"/>
                <a:ea typeface="Roboto Mono" panose="020B0604020202020204" charset="0"/>
              </a:rPr>
              <a:t>__: significa que has marcado un archivo modificado en su versión actual para que vaya en tu próxima </a:t>
            </a:r>
            <a:r>
              <a:rPr lang="es-ES" sz="1100" dirty="0" err="1">
                <a:solidFill>
                  <a:schemeClr val="bg1"/>
                </a:solidFill>
                <a:latin typeface="Roboto Mono" panose="020B0604020202020204" charset="0"/>
                <a:ea typeface="Roboto Mono" panose="020B0604020202020204" charset="0"/>
              </a:rPr>
              <a:t>commiteada</a:t>
            </a:r>
            <a:r>
              <a:rPr lang="es-ES" sz="1100" dirty="0">
                <a:solidFill>
                  <a:schemeClr val="bg1"/>
                </a:solidFill>
                <a:latin typeface="Roboto Mono" panose="020B0604020202020204" charset="0"/>
                <a:ea typeface="Roboto Mono" panose="020B0604020202020204" charset="0"/>
              </a:rPr>
              <a:t>.</a:t>
            </a:r>
            <a:endParaRPr lang="es-ES" sz="1100" dirty="0">
              <a:solidFill>
                <a:schemeClr val="bg1"/>
              </a:solidFill>
              <a:latin typeface="Roboto Mono" panose="020B0604020202020204" charset="0"/>
              <a:ea typeface="Roboto Mono" panose="020B0604020202020204" charset="0"/>
            </a:endParaRPr>
          </a:p>
        </p:txBody>
      </p:sp>
      <p:pic>
        <p:nvPicPr>
          <p:cNvPr id="2" name="Imagen 1"/>
          <p:cNvPicPr>
            <a:picLocks noChangeAspect="1"/>
          </p:cNvPicPr>
          <p:nvPr/>
        </p:nvPicPr>
        <p:blipFill>
          <a:blip r:embed="rId8"/>
          <a:stretch>
            <a:fillRect/>
          </a:stretch>
        </p:blipFill>
        <p:spPr>
          <a:xfrm>
            <a:off x="2042913" y="2196577"/>
            <a:ext cx="4757957" cy="2580485"/>
          </a:xfrm>
          <a:prstGeom prst="rect">
            <a:avLst/>
          </a:prstGeom>
        </p:spPr>
      </p:pic>
    </p:spTree>
    <p:extLst>
      <p:ext uri="{BB962C8B-B14F-4D97-AF65-F5344CB8AC3E}">
        <p14:creationId xmlns:p14="http://schemas.microsoft.com/office/powerpoint/2010/main" val="3514831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353518" y="110107"/>
            <a:ext cx="6721113" cy="615523"/>
          </a:xfrm>
          <a:prstGeom prst="rect">
            <a:avLst/>
          </a:prstGeom>
          <a:noFill/>
          <a:ln>
            <a:noFill/>
          </a:ln>
        </p:spPr>
        <p:txBody>
          <a:bodyPr spcFirstLastPara="1" wrap="square" lIns="91425" tIns="91425" rIns="91425" bIns="91425" anchor="t" anchorCtr="0">
            <a:spAutoFit/>
          </a:bodyPr>
          <a:lstStyle/>
          <a:p>
            <a:pPr lvl="0"/>
            <a:r>
              <a:rPr lang="es-ES" sz="2000" b="1" dirty="0">
                <a:solidFill>
                  <a:schemeClr val="bg1"/>
                </a:solidFill>
                <a:latin typeface="Roboto Mono" panose="020B0604020202020204" charset="0"/>
                <a:ea typeface="Roboto Mono" panose="020B0604020202020204" charset="0"/>
              </a:rPr>
              <a:t>Estados</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353518" y="779306"/>
            <a:ext cx="8253045" cy="3345340"/>
          </a:xfrm>
          <a:prstGeom prst="rect">
            <a:avLst/>
          </a:prstGeom>
          <a:noFill/>
          <a:ln>
            <a:noFill/>
          </a:ln>
        </p:spPr>
        <p:txBody>
          <a:bodyPr spcFirstLastPara="1" wrap="square" lIns="91425" tIns="91425" rIns="91425" bIns="91425" anchor="t" anchorCtr="0">
            <a:noAutofit/>
          </a:bodyPr>
          <a:lstStyle/>
          <a:p>
            <a:endParaRPr lang="es-ES" sz="1100" dirty="0" smtClean="0">
              <a:solidFill>
                <a:schemeClr val="bg1"/>
              </a:solidFill>
              <a:latin typeface="Roboto Mono" panose="020B0604020202020204" charset="0"/>
              <a:ea typeface="Roboto Mono" panose="020B0604020202020204" charset="0"/>
            </a:endParaRPr>
          </a:p>
          <a:p>
            <a:endParaRPr lang="es-ES" sz="1100" dirty="0">
              <a:solidFill>
                <a:schemeClr val="bg1"/>
              </a:solidFill>
              <a:latin typeface="Roboto Mono" panose="020B0604020202020204" charset="0"/>
              <a:ea typeface="Roboto Mono" panose="020B0604020202020204" charset="0"/>
            </a:endParaRPr>
          </a:p>
          <a:p>
            <a:endParaRPr lang="es-ES" sz="1100" dirty="0" smtClean="0">
              <a:solidFill>
                <a:schemeClr val="bg1"/>
              </a:solidFill>
              <a:latin typeface="Roboto Mono" panose="020B0604020202020204" charset="0"/>
              <a:ea typeface="Roboto Mono" panose="020B0604020202020204" charset="0"/>
            </a:endParaRPr>
          </a:p>
          <a:p>
            <a:endParaRPr lang="es-ES" sz="1100" dirty="0">
              <a:solidFill>
                <a:schemeClr val="bg1"/>
              </a:solidFill>
              <a:latin typeface="Roboto Mono" panose="020B0604020202020204" charset="0"/>
              <a:ea typeface="Roboto Mono" panose="020B0604020202020204" charset="0"/>
            </a:endParaRPr>
          </a:p>
          <a:p>
            <a:endParaRPr lang="es-ES" sz="1100" dirty="0" smtClean="0">
              <a:solidFill>
                <a:schemeClr val="bg1"/>
              </a:solidFill>
              <a:latin typeface="Roboto Mono" panose="020B0604020202020204" charset="0"/>
              <a:ea typeface="Roboto Mono" panose="020B0604020202020204" charset="0"/>
            </a:endParaRPr>
          </a:p>
          <a:p>
            <a:endParaRPr lang="es-ES" sz="1100" dirty="0">
              <a:solidFill>
                <a:schemeClr val="bg1"/>
              </a:solidFill>
              <a:latin typeface="Roboto Mono" panose="020B0604020202020204" charset="0"/>
              <a:ea typeface="Roboto Mono" panose="020B0604020202020204" charset="0"/>
            </a:endParaRPr>
          </a:p>
          <a:p>
            <a:endParaRPr lang="es-ES" sz="1100" dirty="0" smtClean="0">
              <a:solidFill>
                <a:schemeClr val="bg1"/>
              </a:solidFill>
              <a:latin typeface="Roboto Mono" panose="020B0604020202020204" charset="0"/>
              <a:ea typeface="Roboto Mono" panose="020B0604020202020204" charset="0"/>
            </a:endParaRPr>
          </a:p>
          <a:p>
            <a:endParaRPr lang="es-ES" sz="1100" dirty="0">
              <a:solidFill>
                <a:schemeClr val="bg1"/>
              </a:solidFill>
              <a:latin typeface="Roboto Mono" panose="020B0604020202020204" charset="0"/>
              <a:ea typeface="Roboto Mono" panose="020B0604020202020204" charset="0"/>
            </a:endParaRPr>
          </a:p>
          <a:p>
            <a:r>
              <a:rPr lang="es-ES" sz="1100" dirty="0" smtClean="0">
                <a:solidFill>
                  <a:schemeClr val="bg1"/>
                </a:solidFill>
                <a:latin typeface="Roboto Mono" panose="020B0604020202020204" charset="0"/>
                <a:ea typeface="Roboto Mono" panose="020B0604020202020204" charset="0"/>
              </a:rPr>
              <a:t>Hay </a:t>
            </a:r>
            <a:r>
              <a:rPr lang="es-ES" sz="1100" dirty="0">
                <a:solidFill>
                  <a:schemeClr val="bg1"/>
                </a:solidFill>
                <a:latin typeface="Roboto Mono" panose="020B0604020202020204" charset="0"/>
                <a:ea typeface="Roboto Mono" panose="020B0604020202020204" charset="0"/>
              </a:rPr>
              <a:t>un archivo simple, generalmente contenido en tu directorio de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llamado que almacena información acerca de lo que va a ir en tu próxima confirmación, al contenido de este archivo. O al archivo mismo se lo conoce como __</a:t>
            </a:r>
            <a:r>
              <a:rPr lang="es-ES" sz="1100" dirty="0" err="1">
                <a:solidFill>
                  <a:schemeClr val="bg1"/>
                </a:solidFill>
                <a:latin typeface="Roboto Mono" panose="020B0604020202020204" charset="0"/>
                <a:ea typeface="Roboto Mono" panose="020B0604020202020204" charset="0"/>
              </a:rPr>
              <a:t>staging</a:t>
            </a:r>
            <a:r>
              <a:rPr lang="es-ES" sz="1100" dirty="0">
                <a:solidFill>
                  <a:schemeClr val="bg1"/>
                </a:solidFill>
                <a:latin typeface="Roboto Mono" panose="020B0604020202020204" charset="0"/>
                <a:ea typeface="Roboto Mono" panose="020B0604020202020204" charset="0"/>
              </a:rPr>
              <a:t> </a:t>
            </a:r>
            <a:r>
              <a:rPr lang="es-ES" sz="1100" dirty="0" err="1">
                <a:solidFill>
                  <a:schemeClr val="bg1"/>
                </a:solidFill>
                <a:latin typeface="Roboto Mono" panose="020B0604020202020204" charset="0"/>
                <a:ea typeface="Roboto Mono" panose="020B0604020202020204" charset="0"/>
              </a:rPr>
              <a:t>area</a:t>
            </a:r>
            <a:r>
              <a:rPr lang="es-ES" sz="1100" dirty="0">
                <a:solidFill>
                  <a:schemeClr val="bg1"/>
                </a:solidFill>
                <a:latin typeface="Roboto Mono" panose="020B0604020202020204" charset="0"/>
                <a:ea typeface="Roboto Mono" panose="020B0604020202020204" charset="0"/>
              </a:rPr>
              <a:t>__.</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Sabiendo esto, el flujo de trabajo básico en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sería algo así:</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 Modificas una serie de archivos en tu _directorio de trabajo_.</a:t>
            </a:r>
          </a:p>
          <a:p>
            <a:r>
              <a:rPr lang="es-ES" sz="1100" dirty="0">
                <a:solidFill>
                  <a:schemeClr val="bg1"/>
                </a:solidFill>
                <a:latin typeface="Roboto Mono" panose="020B0604020202020204" charset="0"/>
                <a:ea typeface="Roboto Mono" panose="020B0604020202020204" charset="0"/>
              </a:rPr>
              <a:t>* _</a:t>
            </a:r>
            <a:r>
              <a:rPr lang="es-ES" sz="1100" dirty="0" err="1">
                <a:solidFill>
                  <a:schemeClr val="bg1"/>
                </a:solidFill>
                <a:latin typeface="Roboto Mono" panose="020B0604020202020204" charset="0"/>
                <a:ea typeface="Roboto Mono" panose="020B0604020202020204" charset="0"/>
              </a:rPr>
              <a:t>Stageas</a:t>
            </a:r>
            <a:r>
              <a:rPr lang="es-ES" sz="1100" dirty="0">
                <a:solidFill>
                  <a:schemeClr val="bg1"/>
                </a:solidFill>
                <a:latin typeface="Roboto Mono" panose="020B0604020202020204" charset="0"/>
                <a:ea typeface="Roboto Mono" panose="020B0604020202020204" charset="0"/>
              </a:rPr>
              <a:t>_ los archivos, </a:t>
            </a:r>
            <a:r>
              <a:rPr lang="es-ES" sz="1100" dirty="0" err="1">
                <a:solidFill>
                  <a:schemeClr val="bg1"/>
                </a:solidFill>
                <a:latin typeface="Roboto Mono" panose="020B0604020202020204" charset="0"/>
                <a:ea typeface="Roboto Mono" panose="020B0604020202020204" charset="0"/>
              </a:rPr>
              <a:t>añadiendolos</a:t>
            </a:r>
            <a:r>
              <a:rPr lang="es-ES" sz="1100" dirty="0">
                <a:solidFill>
                  <a:schemeClr val="bg1"/>
                </a:solidFill>
                <a:latin typeface="Roboto Mono" panose="020B0604020202020204" charset="0"/>
                <a:ea typeface="Roboto Mono" panose="020B0604020202020204" charset="0"/>
              </a:rPr>
              <a:t> a tu __</a:t>
            </a:r>
            <a:r>
              <a:rPr lang="es-ES" sz="1100" dirty="0" err="1">
                <a:solidFill>
                  <a:schemeClr val="bg1"/>
                </a:solidFill>
                <a:latin typeface="Roboto Mono" panose="020B0604020202020204" charset="0"/>
                <a:ea typeface="Roboto Mono" panose="020B0604020202020204" charset="0"/>
              </a:rPr>
              <a:t>staging</a:t>
            </a:r>
            <a:r>
              <a:rPr lang="es-ES" sz="1100" dirty="0">
                <a:solidFill>
                  <a:schemeClr val="bg1"/>
                </a:solidFill>
                <a:latin typeface="Roboto Mono" panose="020B0604020202020204" charset="0"/>
                <a:ea typeface="Roboto Mono" panose="020B0604020202020204" charset="0"/>
              </a:rPr>
              <a:t> </a:t>
            </a:r>
            <a:r>
              <a:rPr lang="es-ES" sz="1100" dirty="0" err="1">
                <a:solidFill>
                  <a:schemeClr val="bg1"/>
                </a:solidFill>
                <a:latin typeface="Roboto Mono" panose="020B0604020202020204" charset="0"/>
                <a:ea typeface="Roboto Mono" panose="020B0604020202020204" charset="0"/>
              </a:rPr>
              <a:t>area</a:t>
            </a:r>
            <a:r>
              <a:rPr lang="es-ES" sz="1100" dirty="0">
                <a:solidFill>
                  <a:schemeClr val="bg1"/>
                </a:solidFill>
                <a:latin typeface="Roboto Mono" panose="020B0604020202020204" charset="0"/>
                <a:ea typeface="Roboto Mono" panose="020B0604020202020204" charset="0"/>
              </a:rPr>
              <a:t>__ o área de preparación.</a:t>
            </a:r>
          </a:p>
          <a:p>
            <a:r>
              <a:rPr lang="es-ES" sz="1100" dirty="0">
                <a:solidFill>
                  <a:schemeClr val="bg1"/>
                </a:solidFill>
                <a:latin typeface="Roboto Mono" panose="020B0604020202020204" charset="0"/>
                <a:ea typeface="Roboto Mono" panose="020B0604020202020204" charset="0"/>
              </a:rPr>
              <a:t>* </a:t>
            </a:r>
            <a:r>
              <a:rPr lang="es-ES" sz="1100" dirty="0" err="1">
                <a:solidFill>
                  <a:schemeClr val="bg1"/>
                </a:solidFill>
                <a:latin typeface="Roboto Mono" panose="020B0604020202020204" charset="0"/>
                <a:ea typeface="Roboto Mono" panose="020B0604020202020204" charset="0"/>
              </a:rPr>
              <a:t>Commiteas</a:t>
            </a:r>
            <a:r>
              <a:rPr lang="es-ES" sz="1100" dirty="0">
                <a:solidFill>
                  <a:schemeClr val="bg1"/>
                </a:solidFill>
                <a:latin typeface="Roboto Mono" panose="020B0604020202020204" charset="0"/>
                <a:ea typeface="Roboto Mono" panose="020B0604020202020204" charset="0"/>
              </a:rPr>
              <a:t> o Confirmas los cambios, lo que toma los archivos tal y como están en el área de preparación, y almacena esas instantáneas de manera permanente en tu directorio de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a:t>
            </a:r>
          </a:p>
          <a:p>
            <a:endParaRPr lang="es-ES" sz="1100" dirty="0">
              <a:solidFill>
                <a:schemeClr val="bg1"/>
              </a:solidFill>
              <a:latin typeface="Roboto Mono" panose="020B0604020202020204" charset="0"/>
              <a:ea typeface="Roboto Mono" panose="020B0604020202020204" charset="0"/>
            </a:endParaRPr>
          </a:p>
          <a:p>
            <a:r>
              <a:rPr lang="es-ES" sz="1100" dirty="0">
                <a:solidFill>
                  <a:schemeClr val="bg1"/>
                </a:solidFill>
                <a:latin typeface="Roboto Mono" panose="020B0604020202020204" charset="0"/>
                <a:ea typeface="Roboto Mono" panose="020B0604020202020204" charset="0"/>
              </a:rPr>
              <a:t>&gt; Si una versión concreta de un archivo está en el directorio de </a:t>
            </a:r>
            <a:r>
              <a:rPr lang="es-ES" sz="1100" dirty="0" err="1">
                <a:solidFill>
                  <a:schemeClr val="bg1"/>
                </a:solidFill>
                <a:latin typeface="Roboto Mono" panose="020B0604020202020204" charset="0"/>
                <a:ea typeface="Roboto Mono" panose="020B0604020202020204" charset="0"/>
              </a:rPr>
              <a:t>Git</a:t>
            </a:r>
            <a:r>
              <a:rPr lang="es-ES" sz="1100" dirty="0">
                <a:solidFill>
                  <a:schemeClr val="bg1"/>
                </a:solidFill>
                <a:latin typeface="Roboto Mono" panose="020B0604020202020204" charset="0"/>
                <a:ea typeface="Roboto Mono" panose="020B0604020202020204" charset="0"/>
              </a:rPr>
              <a:t>, se considera confirmada (__</a:t>
            </a:r>
            <a:r>
              <a:rPr lang="es-ES" sz="1100" dirty="0" err="1">
                <a:solidFill>
                  <a:schemeClr val="bg1"/>
                </a:solidFill>
                <a:latin typeface="Roboto Mono" panose="020B0604020202020204" charset="0"/>
                <a:ea typeface="Roboto Mono" panose="020B0604020202020204" charset="0"/>
              </a:rPr>
              <a:t>committed</a:t>
            </a:r>
            <a:r>
              <a:rPr lang="es-ES" sz="1100" dirty="0">
                <a:solidFill>
                  <a:schemeClr val="bg1"/>
                </a:solidFill>
                <a:latin typeface="Roboto Mono" panose="020B0604020202020204" charset="0"/>
                <a:ea typeface="Roboto Mono" panose="020B0604020202020204" charset="0"/>
              </a:rPr>
              <a:t>__). Si ha sufrido cambios desde que se obtuvo del repositorio, y ha sido añadida al área de preparación, está preparada (__</a:t>
            </a:r>
            <a:r>
              <a:rPr lang="es-ES" sz="1100" dirty="0" err="1">
                <a:solidFill>
                  <a:schemeClr val="bg1"/>
                </a:solidFill>
                <a:latin typeface="Roboto Mono" panose="020B0604020202020204" charset="0"/>
                <a:ea typeface="Roboto Mono" panose="020B0604020202020204" charset="0"/>
              </a:rPr>
              <a:t>staged</a:t>
            </a:r>
            <a:r>
              <a:rPr lang="es-ES" sz="1100" dirty="0">
                <a:solidFill>
                  <a:schemeClr val="bg1"/>
                </a:solidFill>
                <a:latin typeface="Roboto Mono" panose="020B0604020202020204" charset="0"/>
                <a:ea typeface="Roboto Mono" panose="020B0604020202020204" charset="0"/>
              </a:rPr>
              <a:t>__). Y si ha sufrido cambios desde que se obtuvo del repositorio, pero no se ha preparado (no se incluyó en el área de preparación), está modificada (__</a:t>
            </a:r>
            <a:r>
              <a:rPr lang="es-ES" sz="1100" dirty="0" err="1">
                <a:solidFill>
                  <a:schemeClr val="bg1"/>
                </a:solidFill>
                <a:latin typeface="Roboto Mono" panose="020B0604020202020204" charset="0"/>
                <a:ea typeface="Roboto Mono" panose="020B0604020202020204" charset="0"/>
              </a:rPr>
              <a:t>modified</a:t>
            </a:r>
            <a:r>
              <a:rPr lang="es-ES" sz="1100" dirty="0">
                <a:solidFill>
                  <a:schemeClr val="bg1"/>
                </a:solidFill>
                <a:latin typeface="Roboto Mono" panose="020B0604020202020204" charset="0"/>
                <a:ea typeface="Roboto Mono" panose="020B0604020202020204" charset="0"/>
              </a:rPr>
              <a:t>__).</a:t>
            </a:r>
            <a:endParaRPr lang="es-ES" sz="1100" dirty="0">
              <a:solidFill>
                <a:schemeClr val="bg1"/>
              </a:solidFill>
              <a:latin typeface="Roboto Mono" panose="020B0604020202020204" charset="0"/>
              <a:ea typeface="Roboto Mono" panose="020B0604020202020204" charset="0"/>
            </a:endParaRPr>
          </a:p>
        </p:txBody>
      </p:sp>
      <p:pic>
        <p:nvPicPr>
          <p:cNvPr id="2" name="Imagen 1"/>
          <p:cNvPicPr>
            <a:picLocks noChangeAspect="1"/>
          </p:cNvPicPr>
          <p:nvPr/>
        </p:nvPicPr>
        <p:blipFill>
          <a:blip r:embed="rId8"/>
          <a:stretch>
            <a:fillRect/>
          </a:stretch>
        </p:blipFill>
        <p:spPr>
          <a:xfrm>
            <a:off x="2139915" y="303246"/>
            <a:ext cx="4757957" cy="1756291"/>
          </a:xfrm>
          <a:prstGeom prst="rect">
            <a:avLst/>
          </a:prstGeom>
        </p:spPr>
      </p:pic>
    </p:spTree>
    <p:extLst>
      <p:ext uri="{BB962C8B-B14F-4D97-AF65-F5344CB8AC3E}">
        <p14:creationId xmlns:p14="http://schemas.microsoft.com/office/powerpoint/2010/main" val="2800522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2"/>
          <p:cNvSpPr txBox="1"/>
          <p:nvPr/>
        </p:nvSpPr>
        <p:spPr>
          <a:xfrm>
            <a:off x="-1073150" y="277698"/>
            <a:ext cx="5962650" cy="615523"/>
          </a:xfrm>
          <a:prstGeom prst="rect">
            <a:avLst/>
          </a:prstGeom>
          <a:noFill/>
          <a:ln>
            <a:noFill/>
          </a:ln>
        </p:spPr>
        <p:txBody>
          <a:bodyPr spcFirstLastPara="1" wrap="square" lIns="91425" tIns="91425" rIns="91425" bIns="91425" anchor="t" anchorCtr="0">
            <a:spAutoFit/>
          </a:bodyPr>
          <a:lstStyle/>
          <a:p>
            <a:pPr lvl="0" algn="ctr"/>
            <a:r>
              <a:rPr lang="es-AR" sz="2800" b="1" dirty="0" smtClean="0">
                <a:solidFill>
                  <a:srgbClr val="7223A5"/>
                </a:solidFill>
                <a:latin typeface="Rubik"/>
                <a:ea typeface="Rubik"/>
                <a:cs typeface="Rubik"/>
                <a:sym typeface="Rubik"/>
              </a:rPr>
              <a:t>EXTRA|</a:t>
            </a:r>
            <a:endParaRPr sz="2800" b="1" dirty="0">
              <a:solidFill>
                <a:srgbClr val="7223A5"/>
              </a:solidFill>
              <a:latin typeface="Rubik"/>
              <a:ea typeface="Rubik"/>
              <a:cs typeface="Rubik"/>
              <a:sym typeface="Rubik"/>
            </a:endParaRPr>
          </a:p>
        </p:txBody>
      </p:sp>
      <p:pic>
        <p:nvPicPr>
          <p:cNvPr id="169" name="Google Shape;169;p32"/>
          <p:cNvPicPr preferRelativeResize="0"/>
          <p:nvPr/>
        </p:nvPicPr>
        <p:blipFill rotWithShape="1">
          <a:blip r:embed="rId3">
            <a:alphaModFix/>
          </a:blip>
          <a:srcRect l="29420" t="13682" r="23685" b="41278"/>
          <a:stretch/>
        </p:blipFill>
        <p:spPr>
          <a:xfrm>
            <a:off x="8224701" y="4299638"/>
            <a:ext cx="664092" cy="589175"/>
          </a:xfrm>
          <a:prstGeom prst="rect">
            <a:avLst/>
          </a:prstGeom>
          <a:noFill/>
          <a:ln>
            <a:noFill/>
          </a:ln>
        </p:spPr>
      </p:pic>
      <p:sp>
        <p:nvSpPr>
          <p:cNvPr id="170" name="Google Shape;170;p32"/>
          <p:cNvSpPr txBox="1"/>
          <p:nvPr/>
        </p:nvSpPr>
        <p:spPr>
          <a:xfrm>
            <a:off x="301748" y="796092"/>
            <a:ext cx="8254999" cy="3943645"/>
          </a:xfrm>
          <a:prstGeom prst="rect">
            <a:avLst/>
          </a:prstGeom>
          <a:noFill/>
          <a:ln>
            <a:noFill/>
          </a:ln>
        </p:spPr>
        <p:txBody>
          <a:bodyPr spcFirstLastPara="1" wrap="square" lIns="91425" tIns="91425" rIns="91425" bIns="126000" anchor="t" anchorCtr="0">
            <a:spAutoFit/>
          </a:bodyPr>
          <a:lstStyle/>
          <a:p>
            <a:r>
              <a:rPr lang="es-ES" dirty="0">
                <a:solidFill>
                  <a:srgbClr val="7030A0"/>
                </a:solidFill>
                <a:latin typeface="Roboto Mono" panose="020B0604020202020204" charset="0"/>
                <a:ea typeface="Roboto Mono" panose="020B0604020202020204" charset="0"/>
                <a:cs typeface="Rubik SemiBold"/>
                <a:sym typeface="Rubik SemiBold"/>
              </a:rPr>
              <a:t>Github.com</a:t>
            </a:r>
          </a:p>
          <a:p>
            <a:endParaRPr lang="es-ES" dirty="0">
              <a:solidFill>
                <a:srgbClr val="7030A0"/>
              </a:solidFill>
              <a:latin typeface="Roboto Mono" panose="020B0604020202020204" charset="0"/>
              <a:ea typeface="Roboto Mono" panose="020B0604020202020204" charset="0"/>
              <a:cs typeface="Rubik SemiBold"/>
              <a:sym typeface="Rubik SemiBold"/>
            </a:endParaRPr>
          </a:p>
          <a:p>
            <a:r>
              <a:rPr lang="es-ES" dirty="0">
                <a:solidFill>
                  <a:srgbClr val="7030A0"/>
                </a:solidFill>
                <a:latin typeface="Roboto Mono" panose="020B0604020202020204" charset="0"/>
                <a:ea typeface="Roboto Mono" panose="020B0604020202020204" charset="0"/>
                <a:cs typeface="Rubik SemiBold"/>
                <a:sym typeface="Rubik SemiBold"/>
              </a:rPr>
              <a:t>[Github.com](https://github.com) es una red para almacenar tus repositorios, esencialmente es un repositorio de repositorios. Es uno de los tantos disponibles en internet, y el más popular. </a:t>
            </a:r>
            <a:r>
              <a:rPr lang="es-ES" dirty="0" err="1">
                <a:solidFill>
                  <a:srgbClr val="7030A0"/>
                </a:solidFill>
                <a:latin typeface="Roboto Mono" panose="020B0604020202020204" charset="0"/>
                <a:ea typeface="Roboto Mono" panose="020B0604020202020204" charset="0"/>
                <a:cs typeface="Rubik SemiBold"/>
                <a:sym typeface="Rubik SemiBold"/>
              </a:rPr>
              <a:t>Git</a:t>
            </a:r>
            <a:r>
              <a:rPr lang="es-ES" dirty="0">
                <a:solidFill>
                  <a:srgbClr val="7030A0"/>
                </a:solidFill>
                <a:latin typeface="Roboto Mono" panose="020B0604020202020204" charset="0"/>
                <a:ea typeface="Roboto Mono" panose="020B0604020202020204" charset="0"/>
                <a:cs typeface="Rubik SemiBold"/>
                <a:sym typeface="Rubik SemiBold"/>
              </a:rPr>
              <a:t> != </a:t>
            </a:r>
            <a:r>
              <a:rPr lang="es-ES" dirty="0" err="1">
                <a:solidFill>
                  <a:srgbClr val="7030A0"/>
                </a:solidFill>
                <a:latin typeface="Roboto Mono" panose="020B0604020202020204" charset="0"/>
                <a:ea typeface="Roboto Mono" panose="020B0604020202020204" charset="0"/>
                <a:cs typeface="Rubik SemiBold"/>
                <a:sym typeface="Rubik SemiBold"/>
              </a:rPr>
              <a:t>Github</a:t>
            </a:r>
            <a:r>
              <a:rPr lang="es-ES" dirty="0">
                <a:solidFill>
                  <a:srgbClr val="7030A0"/>
                </a:solidFill>
                <a:latin typeface="Roboto Mono" panose="020B0604020202020204" charset="0"/>
                <a:ea typeface="Roboto Mono" panose="020B0604020202020204" charset="0"/>
                <a:cs typeface="Rubik SemiBold"/>
                <a:sym typeface="Rubik SemiBold"/>
              </a:rPr>
              <a:t>, aunque funcionen muy bien juntos. </a:t>
            </a:r>
            <a:r>
              <a:rPr lang="es-ES" dirty="0" err="1">
                <a:solidFill>
                  <a:srgbClr val="7030A0"/>
                </a:solidFill>
                <a:latin typeface="Roboto Mono" panose="020B0604020202020204" charset="0"/>
                <a:ea typeface="Roboto Mono" panose="020B0604020202020204" charset="0"/>
                <a:cs typeface="Rubik SemiBold"/>
                <a:sym typeface="Rubik SemiBold"/>
              </a:rPr>
              <a:t>Github</a:t>
            </a:r>
            <a:r>
              <a:rPr lang="es-ES" dirty="0">
                <a:solidFill>
                  <a:srgbClr val="7030A0"/>
                </a:solidFill>
                <a:latin typeface="Roboto Mono" panose="020B0604020202020204" charset="0"/>
                <a:ea typeface="Roboto Mono" panose="020B0604020202020204" charset="0"/>
                <a:cs typeface="Rubik SemiBold"/>
                <a:sym typeface="Rubik SemiBold"/>
              </a:rPr>
              <a:t> es un lugar donde puedes compartir tu código o encontrar otros proyectos. También actúa como portfolio para cualquier código en el que hayas trabajado. Si planeas ser un desarrollador deberías tener cuenta en </a:t>
            </a:r>
            <a:r>
              <a:rPr lang="es-ES" dirty="0" err="1">
                <a:solidFill>
                  <a:srgbClr val="7030A0"/>
                </a:solidFill>
                <a:latin typeface="Roboto Mono" panose="020B0604020202020204" charset="0"/>
                <a:ea typeface="Roboto Mono" panose="020B0604020202020204" charset="0"/>
                <a:cs typeface="Rubik SemiBold"/>
                <a:sym typeface="Rubik SemiBold"/>
              </a:rPr>
              <a:t>Github</a:t>
            </a:r>
            <a:r>
              <a:rPr lang="es-ES" dirty="0">
                <a:solidFill>
                  <a:srgbClr val="7030A0"/>
                </a:solidFill>
                <a:latin typeface="Roboto Mono" panose="020B0604020202020204" charset="0"/>
                <a:ea typeface="Roboto Mono" panose="020B0604020202020204" charset="0"/>
                <a:cs typeface="Rubik SemiBold"/>
                <a:sym typeface="Rubik SemiBold"/>
              </a:rPr>
              <a:t>. Usaremos </a:t>
            </a:r>
            <a:r>
              <a:rPr lang="es-ES" dirty="0" err="1">
                <a:solidFill>
                  <a:srgbClr val="7030A0"/>
                </a:solidFill>
                <a:latin typeface="Roboto Mono" panose="020B0604020202020204" charset="0"/>
                <a:ea typeface="Roboto Mono" panose="020B0604020202020204" charset="0"/>
                <a:cs typeface="Rubik SemiBold"/>
                <a:sym typeface="Rubik SemiBold"/>
              </a:rPr>
              <a:t>Github</a:t>
            </a:r>
            <a:r>
              <a:rPr lang="es-ES" dirty="0">
                <a:solidFill>
                  <a:srgbClr val="7030A0"/>
                </a:solidFill>
                <a:latin typeface="Roboto Mono" panose="020B0604020202020204" charset="0"/>
                <a:ea typeface="Roboto Mono" panose="020B0604020202020204" charset="0"/>
                <a:cs typeface="Rubik SemiBold"/>
                <a:sym typeface="Rubik SemiBold"/>
              </a:rPr>
              <a:t> extensivamente durante tu tiempo en </a:t>
            </a:r>
            <a:r>
              <a:rPr lang="es-ES" dirty="0" err="1">
                <a:solidFill>
                  <a:srgbClr val="7030A0"/>
                </a:solidFill>
                <a:latin typeface="Roboto Mono" panose="020B0604020202020204" charset="0"/>
                <a:ea typeface="Roboto Mono" panose="020B0604020202020204" charset="0"/>
                <a:cs typeface="Rubik SemiBold"/>
                <a:sym typeface="Rubik SemiBold"/>
              </a:rPr>
              <a:t>devJump</a:t>
            </a:r>
            <a:r>
              <a:rPr lang="es-ES" dirty="0" smtClean="0">
                <a:solidFill>
                  <a:srgbClr val="7030A0"/>
                </a:solidFill>
                <a:latin typeface="Roboto Mono" panose="020B0604020202020204" charset="0"/>
                <a:ea typeface="Roboto Mono" panose="020B0604020202020204" charset="0"/>
                <a:cs typeface="Rubik SemiBold"/>
                <a:sym typeface="Rubik SemiBold"/>
              </a:rPr>
              <a:t>.</a:t>
            </a:r>
          </a:p>
          <a:p>
            <a:endParaRPr lang="es-ES" dirty="0">
              <a:solidFill>
                <a:srgbClr val="7030A0"/>
              </a:solidFill>
              <a:latin typeface="Roboto Mono" panose="020B0604020202020204" charset="0"/>
              <a:ea typeface="Roboto Mono" panose="020B0604020202020204" charset="0"/>
              <a:cs typeface="Rubik SemiBold"/>
              <a:sym typeface="Rubik SemiBold"/>
            </a:endParaRPr>
          </a:p>
          <a:p>
            <a:r>
              <a:rPr lang="es-AR" dirty="0"/>
              <a:t>## Lectura recomendada:</a:t>
            </a:r>
          </a:p>
          <a:p>
            <a:r>
              <a:rPr lang="es-AR" dirty="0"/>
              <a:t/>
            </a:r>
            <a:br>
              <a:rPr lang="es-AR" dirty="0"/>
            </a:br>
            <a:r>
              <a:rPr lang="es-AR" dirty="0"/>
              <a:t>* [</a:t>
            </a:r>
            <a:r>
              <a:rPr lang="es-AR" dirty="0" err="1"/>
              <a:t>Git</a:t>
            </a:r>
            <a:r>
              <a:rPr lang="es-AR" dirty="0"/>
              <a:t>: sitio oficial](https://git-scm.com/)</a:t>
            </a:r>
          </a:p>
          <a:p>
            <a:r>
              <a:rPr lang="es-AR" dirty="0"/>
              <a:t>* [</a:t>
            </a:r>
            <a:r>
              <a:rPr lang="es-AR" dirty="0" err="1"/>
              <a:t>Github</a:t>
            </a:r>
            <a:r>
              <a:rPr lang="es-AR" dirty="0"/>
              <a:t>: tutorial oficial](https://try.github.io/levels/1/challenges/1)</a:t>
            </a:r>
          </a:p>
          <a:p>
            <a:r>
              <a:rPr lang="es-AR" dirty="0"/>
              <a:t>* [</a:t>
            </a:r>
            <a:r>
              <a:rPr lang="es-AR" dirty="0" err="1"/>
              <a:t>Git</a:t>
            </a:r>
            <a:r>
              <a:rPr lang="es-AR" dirty="0"/>
              <a:t>: tutorial oficial](https://git-scm.com/docs/gittutorial)</a:t>
            </a:r>
          </a:p>
          <a:p>
            <a:endParaRPr sz="1800" dirty="0">
              <a:solidFill>
                <a:srgbClr val="7030A0"/>
              </a:solidFill>
              <a:latin typeface="Roboto Mono" panose="020B0604020202020204" charset="0"/>
              <a:ea typeface="Roboto Mono" panose="020B0604020202020204" charset="0"/>
              <a:cs typeface="Rubik SemiBold"/>
              <a:sym typeface="Rubik SemiBold"/>
            </a:endParaRPr>
          </a:p>
        </p:txBody>
      </p:sp>
    </p:spTree>
    <p:extLst>
      <p:ext uri="{BB962C8B-B14F-4D97-AF65-F5344CB8AC3E}">
        <p14:creationId xmlns:p14="http://schemas.microsoft.com/office/powerpoint/2010/main" val="26011043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9"/>
        <p:cNvGrpSpPr/>
        <p:nvPr/>
      </p:nvGrpSpPr>
      <p:grpSpPr>
        <a:xfrm>
          <a:off x="0" y="0"/>
          <a:ext cx="0" cy="0"/>
          <a:chOff x="0" y="0"/>
          <a:chExt cx="0" cy="0"/>
        </a:xfrm>
      </p:grpSpPr>
      <p:pic>
        <p:nvPicPr>
          <p:cNvPr id="240" name="Google Shape;240;p38"/>
          <p:cNvPicPr preferRelativeResize="0"/>
          <p:nvPr/>
        </p:nvPicPr>
        <p:blipFill rotWithShape="1">
          <a:blip r:embed="rId4">
            <a:alphaModFix/>
          </a:blip>
          <a:srcRect b="15626"/>
          <a:stretch/>
        </p:blipFill>
        <p:spPr>
          <a:xfrm>
            <a:off x="0" y="0"/>
            <a:ext cx="9144000" cy="5143500"/>
          </a:xfrm>
          <a:prstGeom prst="rect">
            <a:avLst/>
          </a:prstGeom>
          <a:noFill/>
          <a:ln>
            <a:noFill/>
          </a:ln>
        </p:spPr>
      </p:pic>
      <p:pic>
        <p:nvPicPr>
          <p:cNvPr id="241" name="Google Shape;241;p38"/>
          <p:cNvPicPr preferRelativeResize="0"/>
          <p:nvPr/>
        </p:nvPicPr>
        <p:blipFill rotWithShape="1">
          <a:blip r:embed="rId5">
            <a:alphaModFix/>
          </a:blip>
          <a:srcRect/>
          <a:stretch/>
        </p:blipFill>
        <p:spPr>
          <a:xfrm rot="10800000">
            <a:off x="5866600" y="342899"/>
            <a:ext cx="3277400" cy="4800601"/>
          </a:xfrm>
          <a:prstGeom prst="rect">
            <a:avLst/>
          </a:prstGeom>
          <a:noFill/>
          <a:ln>
            <a:noFill/>
          </a:ln>
        </p:spPr>
      </p:pic>
      <p:pic>
        <p:nvPicPr>
          <p:cNvPr id="242" name="Google Shape;242;p38"/>
          <p:cNvPicPr preferRelativeResize="0"/>
          <p:nvPr/>
        </p:nvPicPr>
        <p:blipFill rotWithShape="1">
          <a:blip r:embed="rId6">
            <a:alphaModFix amt="30000"/>
          </a:blip>
          <a:srcRect/>
          <a:stretch/>
        </p:blipFill>
        <p:spPr>
          <a:xfrm>
            <a:off x="6220488" y="2331800"/>
            <a:ext cx="2913768" cy="2798174"/>
          </a:xfrm>
          <a:prstGeom prst="rect">
            <a:avLst/>
          </a:prstGeom>
          <a:noFill/>
          <a:ln>
            <a:noFill/>
          </a:ln>
        </p:spPr>
      </p:pic>
      <p:sp>
        <p:nvSpPr>
          <p:cNvPr id="243" name="Google Shape;243;p38"/>
          <p:cNvSpPr txBox="1"/>
          <p:nvPr/>
        </p:nvSpPr>
        <p:spPr>
          <a:xfrm>
            <a:off x="251366" y="4393050"/>
            <a:ext cx="2325600" cy="386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s" sz="1200" b="1">
                <a:solidFill>
                  <a:srgbClr val="6AE0C0"/>
                </a:solidFill>
                <a:latin typeface="Rubik"/>
                <a:ea typeface="Rubik"/>
                <a:cs typeface="Rubik"/>
                <a:sym typeface="Rubik"/>
              </a:rPr>
              <a:t>/arbustait</a:t>
            </a:r>
            <a:endParaRPr sz="1200" b="1" i="0" u="none" strike="noStrike" cap="none">
              <a:solidFill>
                <a:srgbClr val="6AE0C0"/>
              </a:solidFill>
              <a:latin typeface="Rubik"/>
              <a:ea typeface="Rubik"/>
              <a:cs typeface="Rubik"/>
              <a:sym typeface="Rubik"/>
            </a:endParaRPr>
          </a:p>
        </p:txBody>
      </p:sp>
      <p:pic>
        <p:nvPicPr>
          <p:cNvPr id="244" name="Google Shape;244;p38">
            <a:hlinkClick r:id="rId7"/>
          </p:cNvPr>
          <p:cNvPicPr preferRelativeResize="0"/>
          <p:nvPr/>
        </p:nvPicPr>
        <p:blipFill rotWithShape="1">
          <a:blip r:embed="rId8">
            <a:alphaModFix/>
          </a:blip>
          <a:srcRect/>
          <a:stretch/>
        </p:blipFill>
        <p:spPr>
          <a:xfrm>
            <a:off x="1163202" y="4759200"/>
            <a:ext cx="163221" cy="143853"/>
          </a:xfrm>
          <a:prstGeom prst="rect">
            <a:avLst/>
          </a:prstGeom>
          <a:noFill/>
          <a:ln>
            <a:noFill/>
          </a:ln>
        </p:spPr>
      </p:pic>
      <p:pic>
        <p:nvPicPr>
          <p:cNvPr id="245" name="Google Shape;245;p38">
            <a:hlinkClick r:id="rId9"/>
          </p:cNvPr>
          <p:cNvPicPr preferRelativeResize="0"/>
          <p:nvPr/>
        </p:nvPicPr>
        <p:blipFill rotWithShape="1">
          <a:blip r:embed="rId10">
            <a:alphaModFix/>
          </a:blip>
          <a:srcRect/>
          <a:stretch/>
        </p:blipFill>
        <p:spPr>
          <a:xfrm>
            <a:off x="658342" y="4759490"/>
            <a:ext cx="241951" cy="143853"/>
          </a:xfrm>
          <a:prstGeom prst="rect">
            <a:avLst/>
          </a:prstGeom>
          <a:noFill/>
          <a:ln>
            <a:noFill/>
          </a:ln>
        </p:spPr>
      </p:pic>
      <p:pic>
        <p:nvPicPr>
          <p:cNvPr id="246" name="Google Shape;246;p38">
            <a:hlinkClick r:id="rId11"/>
          </p:cNvPr>
          <p:cNvPicPr preferRelativeResize="0"/>
          <p:nvPr/>
        </p:nvPicPr>
        <p:blipFill rotWithShape="1">
          <a:blip r:embed="rId12">
            <a:alphaModFix/>
          </a:blip>
          <a:srcRect/>
          <a:stretch/>
        </p:blipFill>
        <p:spPr>
          <a:xfrm>
            <a:off x="514072" y="4759490"/>
            <a:ext cx="115215" cy="143853"/>
          </a:xfrm>
          <a:prstGeom prst="rect">
            <a:avLst/>
          </a:prstGeom>
          <a:noFill/>
          <a:ln>
            <a:noFill/>
          </a:ln>
        </p:spPr>
      </p:pic>
      <p:pic>
        <p:nvPicPr>
          <p:cNvPr id="247" name="Google Shape;247;p38">
            <a:hlinkClick r:id="rId13"/>
          </p:cNvPr>
          <p:cNvPicPr preferRelativeResize="0"/>
          <p:nvPr/>
        </p:nvPicPr>
        <p:blipFill rotWithShape="1">
          <a:blip r:embed="rId14">
            <a:alphaModFix/>
          </a:blip>
          <a:srcRect/>
          <a:stretch/>
        </p:blipFill>
        <p:spPr>
          <a:xfrm>
            <a:off x="335775" y="4759490"/>
            <a:ext cx="155540" cy="143853"/>
          </a:xfrm>
          <a:prstGeom prst="rect">
            <a:avLst/>
          </a:prstGeom>
          <a:noFill/>
          <a:ln>
            <a:noFill/>
          </a:ln>
        </p:spPr>
      </p:pic>
      <p:pic>
        <p:nvPicPr>
          <p:cNvPr id="248" name="Google Shape;248;p38">
            <a:hlinkClick r:id="rId15"/>
          </p:cNvPr>
          <p:cNvPicPr preferRelativeResize="0"/>
          <p:nvPr/>
        </p:nvPicPr>
        <p:blipFill rotWithShape="1">
          <a:blip r:embed="rId16">
            <a:alphaModFix/>
          </a:blip>
          <a:srcRect/>
          <a:stretch/>
        </p:blipFill>
        <p:spPr>
          <a:xfrm>
            <a:off x="943416" y="4759490"/>
            <a:ext cx="176663" cy="143853"/>
          </a:xfrm>
          <a:prstGeom prst="rect">
            <a:avLst/>
          </a:prstGeom>
          <a:noFill/>
          <a:ln>
            <a:noFill/>
          </a:ln>
        </p:spPr>
      </p:pic>
      <p:pic>
        <p:nvPicPr>
          <p:cNvPr id="249" name="Google Shape;249;p38"/>
          <p:cNvPicPr preferRelativeResize="0"/>
          <p:nvPr/>
        </p:nvPicPr>
        <p:blipFill rotWithShape="1">
          <a:blip r:embed="rId17">
            <a:alphaModFix/>
          </a:blip>
          <a:srcRect/>
          <a:stretch/>
        </p:blipFill>
        <p:spPr>
          <a:xfrm>
            <a:off x="3589879" y="1620216"/>
            <a:ext cx="1703025" cy="1412900"/>
          </a:xfrm>
          <a:prstGeom prst="rect">
            <a:avLst/>
          </a:prstGeom>
          <a:noFill/>
          <a:ln>
            <a:noFill/>
          </a:ln>
        </p:spPr>
      </p:pic>
      <p:sp>
        <p:nvSpPr>
          <p:cNvPr id="250" name="Google Shape;250;p38"/>
          <p:cNvSpPr txBox="1"/>
          <p:nvPr/>
        </p:nvSpPr>
        <p:spPr>
          <a:xfrm>
            <a:off x="6263300" y="3808613"/>
            <a:ext cx="2287500" cy="824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s" sz="2300" b="1" i="0" u="none" strike="noStrike" cap="none">
                <a:solidFill>
                  <a:srgbClr val="FFFFFF"/>
                </a:solidFill>
                <a:latin typeface="Rubik"/>
                <a:ea typeface="Rubik"/>
                <a:cs typeface="Rubik"/>
                <a:sym typeface="Rubik"/>
              </a:rPr>
              <a:t>Gracias </a:t>
            </a:r>
            <a:endParaRPr sz="2300" b="1" i="0" u="none" strike="noStrike" cap="none">
              <a:solidFill>
                <a:srgbClr val="FFFFFF"/>
              </a:solidFill>
              <a:latin typeface="Rubik"/>
              <a:ea typeface="Rubik"/>
              <a:cs typeface="Rubik"/>
              <a:sym typeface="Rubik"/>
            </a:endParaRPr>
          </a:p>
          <a:p>
            <a:pPr marL="0" marR="0" lvl="0" indent="0" algn="ctr" rtl="0">
              <a:lnSpc>
                <a:spcPct val="100000"/>
              </a:lnSpc>
              <a:spcBef>
                <a:spcPts val="0"/>
              </a:spcBef>
              <a:spcAft>
                <a:spcPts val="0"/>
              </a:spcAft>
              <a:buNone/>
            </a:pPr>
            <a:r>
              <a:rPr lang="es" sz="2300" b="1">
                <a:solidFill>
                  <a:srgbClr val="FFFFFF"/>
                </a:solidFill>
                <a:latin typeface="Rubik"/>
                <a:ea typeface="Rubik"/>
                <a:cs typeface="Rubik"/>
                <a:sym typeface="Rubik"/>
              </a:rPr>
              <a:t>por participar</a:t>
            </a:r>
            <a:r>
              <a:rPr lang="es" sz="2300" b="1" i="0" u="none" strike="noStrike" cap="none">
                <a:solidFill>
                  <a:srgbClr val="FFFFFF"/>
                </a:solidFill>
                <a:latin typeface="Rubik"/>
                <a:ea typeface="Rubik"/>
                <a:cs typeface="Rubik"/>
                <a:sym typeface="Rubik"/>
              </a:rPr>
              <a:t/>
            </a:r>
            <a:br>
              <a:rPr lang="es" sz="2300" b="1" i="0" u="none" strike="noStrike" cap="none">
                <a:solidFill>
                  <a:srgbClr val="FFFFFF"/>
                </a:solidFill>
                <a:latin typeface="Rubik"/>
                <a:ea typeface="Rubik"/>
                <a:cs typeface="Rubik"/>
                <a:sym typeface="Rubik"/>
              </a:rPr>
            </a:br>
            <a:r>
              <a:rPr lang="es" sz="2300" b="1" i="0" u="none" strike="noStrike" cap="none">
                <a:solidFill>
                  <a:srgbClr val="FFFFFF"/>
                </a:solidFill>
                <a:latin typeface="Rubik"/>
                <a:ea typeface="Rubik"/>
                <a:cs typeface="Rubik"/>
                <a:sym typeface="Rubik"/>
              </a:rPr>
              <a:t/>
            </a:r>
            <a:br>
              <a:rPr lang="es" sz="2300" b="1" i="0" u="none" strike="noStrike" cap="none">
                <a:solidFill>
                  <a:srgbClr val="FFFFFF"/>
                </a:solidFill>
                <a:latin typeface="Rubik"/>
                <a:ea typeface="Rubik"/>
                <a:cs typeface="Rubik"/>
                <a:sym typeface="Rubik"/>
              </a:rPr>
            </a:br>
            <a:r>
              <a:rPr lang="es" sz="1000" b="0" i="0" u="none" strike="noStrike" cap="none">
                <a:solidFill>
                  <a:srgbClr val="FFFFFF"/>
                </a:solidFill>
                <a:latin typeface="Roboto Mono"/>
                <a:ea typeface="Roboto Mono"/>
                <a:cs typeface="Roboto Mono"/>
                <a:sym typeface="Roboto Mono"/>
              </a:rPr>
              <a:t> </a:t>
            </a:r>
            <a:endParaRPr sz="2700" b="0" i="0" u="none" strike="noStrike" cap="none">
              <a:solidFill>
                <a:srgbClr val="28006B"/>
              </a:solidFill>
              <a:latin typeface="Arial"/>
              <a:ea typeface="Arial"/>
              <a:cs typeface="Arial"/>
              <a:sym typeface="Arial"/>
            </a:endParaRPr>
          </a:p>
          <a:p>
            <a:pPr marL="0" marR="0" lvl="0" indent="0" algn="ctr" rtl="0">
              <a:lnSpc>
                <a:spcPct val="100000"/>
              </a:lnSpc>
              <a:spcBef>
                <a:spcPts val="1200"/>
              </a:spcBef>
              <a:spcAft>
                <a:spcPts val="0"/>
              </a:spcAft>
              <a:buClr>
                <a:srgbClr val="000000"/>
              </a:buClr>
              <a:buSzPts val="1200"/>
              <a:buFont typeface="Arial"/>
              <a:buNone/>
            </a:pPr>
            <a:endParaRPr sz="1200" b="0" i="0" u="none" strike="noStrike" cap="none">
              <a:solidFill>
                <a:srgbClr val="28006B"/>
              </a:solidFill>
              <a:latin typeface="Arial"/>
              <a:ea typeface="Arial"/>
              <a:cs typeface="Arial"/>
              <a:sym typeface="Arial"/>
            </a:endParaRPr>
          </a:p>
        </p:txBody>
      </p:sp>
      <p:sp>
        <p:nvSpPr>
          <p:cNvPr id="251" name="Google Shape;251;p38"/>
          <p:cNvSpPr txBox="1"/>
          <p:nvPr/>
        </p:nvSpPr>
        <p:spPr>
          <a:xfrm>
            <a:off x="6263310" y="4413597"/>
            <a:ext cx="2287500" cy="345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FFFFFF"/>
              </a:solidFill>
              <a:latin typeface="Rubik"/>
              <a:ea typeface="Rubik"/>
              <a:cs typeface="Rubik"/>
              <a:sym typeface="Rubik"/>
            </a:endParaRPr>
          </a:p>
        </p:txBody>
      </p:sp>
      <p:sp>
        <p:nvSpPr>
          <p:cNvPr id="252" name="Google Shape;252;p38"/>
          <p:cNvSpPr txBox="1"/>
          <p:nvPr/>
        </p:nvSpPr>
        <p:spPr>
          <a:xfrm>
            <a:off x="6263310" y="4671397"/>
            <a:ext cx="2287500" cy="203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FFFFFF"/>
              </a:solidFill>
              <a:latin typeface="Rubik"/>
              <a:ea typeface="Rubik"/>
              <a:cs typeface="Rubik"/>
              <a:sym typeface="Rubik"/>
            </a:endParaRPr>
          </a:p>
        </p:txBody>
      </p:sp>
      <p:sp>
        <p:nvSpPr>
          <p:cNvPr id="253" name="Google Shape;253;p38"/>
          <p:cNvSpPr txBox="1"/>
          <p:nvPr/>
        </p:nvSpPr>
        <p:spPr>
          <a:xfrm>
            <a:off x="6333350" y="4613475"/>
            <a:ext cx="2147400" cy="435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s" sz="1050" b="1" u="sng">
                <a:solidFill>
                  <a:srgbClr val="6AE0C0"/>
                </a:solidFill>
                <a:latin typeface="Rubik"/>
                <a:ea typeface="Rubik"/>
                <a:cs typeface="Rubik"/>
                <a:sym typeface="Rubik"/>
                <a:hlinkClick r:id="rId1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WWW.ARBUSTA.NET</a:t>
            </a:r>
            <a:endParaRPr sz="1400" b="1" i="0" u="none" strike="noStrike" cap="none">
              <a:solidFill>
                <a:srgbClr val="6AE0C0"/>
              </a:solidFill>
              <a:latin typeface="Rubik"/>
              <a:ea typeface="Rubik"/>
              <a:cs typeface="Rubik"/>
              <a:sym typeface="Rubik"/>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9"/>
          <p:cNvSpPr txBox="1"/>
          <p:nvPr/>
        </p:nvSpPr>
        <p:spPr>
          <a:xfrm>
            <a:off x="291700" y="165652"/>
            <a:ext cx="3636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800" b="1" dirty="0" smtClean="0">
                <a:solidFill>
                  <a:srgbClr val="7223A5"/>
                </a:solidFill>
                <a:latin typeface="Rubik"/>
                <a:ea typeface="Rubik"/>
                <a:cs typeface="Rubik"/>
                <a:sym typeface="Rubik"/>
              </a:rPr>
              <a:t>INFO </a:t>
            </a:r>
            <a:r>
              <a:rPr lang="es" sz="2800" b="1" dirty="0">
                <a:solidFill>
                  <a:srgbClr val="7223A5"/>
                </a:solidFill>
                <a:latin typeface="Rubik"/>
                <a:ea typeface="Rubik"/>
                <a:cs typeface="Rubik"/>
                <a:sym typeface="Rubik"/>
              </a:rPr>
              <a:t>GENERAL |</a:t>
            </a:r>
            <a:endParaRPr sz="2800" b="1" dirty="0">
              <a:solidFill>
                <a:srgbClr val="7223A5"/>
              </a:solidFill>
              <a:latin typeface="Rubik"/>
              <a:ea typeface="Rubik"/>
              <a:cs typeface="Rubik"/>
              <a:sym typeface="Rubik"/>
            </a:endParaRPr>
          </a:p>
        </p:txBody>
      </p:sp>
      <p:pic>
        <p:nvPicPr>
          <p:cNvPr id="142" name="Google Shape;142;p29"/>
          <p:cNvPicPr preferRelativeResize="0"/>
          <p:nvPr/>
        </p:nvPicPr>
        <p:blipFill rotWithShape="1">
          <a:blip r:embed="rId3">
            <a:alphaModFix/>
          </a:blip>
          <a:srcRect l="29420" t="13682" r="23685" b="41278"/>
          <a:stretch/>
        </p:blipFill>
        <p:spPr>
          <a:xfrm>
            <a:off x="8224701" y="4299638"/>
            <a:ext cx="664092" cy="589175"/>
          </a:xfrm>
          <a:prstGeom prst="rect">
            <a:avLst/>
          </a:prstGeom>
          <a:noFill/>
          <a:ln>
            <a:noFill/>
          </a:ln>
        </p:spPr>
      </p:pic>
      <p:sp>
        <p:nvSpPr>
          <p:cNvPr id="143" name="Google Shape;143;p29"/>
          <p:cNvSpPr txBox="1"/>
          <p:nvPr/>
        </p:nvSpPr>
        <p:spPr>
          <a:xfrm>
            <a:off x="814401" y="1806321"/>
            <a:ext cx="7410300" cy="1881542"/>
          </a:xfrm>
          <a:prstGeom prst="rect">
            <a:avLst/>
          </a:prstGeom>
          <a:noFill/>
          <a:ln>
            <a:noFill/>
          </a:ln>
        </p:spPr>
        <p:txBody>
          <a:bodyPr spcFirstLastPara="1" wrap="square" lIns="91425" tIns="91425" rIns="91425" bIns="126000" anchor="t" anchorCtr="0">
            <a:spAutoFit/>
          </a:bodyPr>
          <a:lstStyle/>
          <a:p>
            <a:pPr lvl="0" algn="ctr"/>
            <a:r>
              <a:rPr lang="es-ES" sz="1800" b="1" dirty="0" err="1">
                <a:solidFill>
                  <a:srgbClr val="7030A0"/>
                </a:solidFill>
                <a:latin typeface="Roboto Mono" panose="020B0604020202020204" charset="0"/>
                <a:ea typeface="Roboto Mono" panose="020B0604020202020204" charset="0"/>
              </a:rPr>
              <a:t>Git</a:t>
            </a:r>
            <a:r>
              <a:rPr lang="es-ES" sz="1800" b="1" dirty="0">
                <a:solidFill>
                  <a:srgbClr val="7030A0"/>
                </a:solidFill>
                <a:latin typeface="Roboto Mono" panose="020B0604020202020204" charset="0"/>
                <a:ea typeface="Roboto Mono" panose="020B0604020202020204" charset="0"/>
              </a:rPr>
              <a:t> es un sistema de control de versiones, distribuido y open </a:t>
            </a:r>
            <a:r>
              <a:rPr lang="es-ES" sz="1800" b="1" dirty="0" err="1">
                <a:solidFill>
                  <a:srgbClr val="7030A0"/>
                </a:solidFill>
                <a:latin typeface="Roboto Mono" panose="020B0604020202020204" charset="0"/>
                <a:ea typeface="Roboto Mono" panose="020B0604020202020204" charset="0"/>
              </a:rPr>
              <a:t>source</a:t>
            </a:r>
            <a:r>
              <a:rPr lang="es-ES" sz="1800" b="1" dirty="0">
                <a:solidFill>
                  <a:srgbClr val="7030A0"/>
                </a:solidFill>
                <a:latin typeface="Roboto Mono" panose="020B0604020202020204" charset="0"/>
                <a:ea typeface="Roboto Mono" panose="020B0604020202020204" charset="0"/>
              </a:rPr>
              <a:t>. Un control de versiones es un sistema que registra los cambios realizados en un archivo o conjunto de archivos a lo largo del tiempo, de modo que puedas recuperar versiones específicas más adelante.</a:t>
            </a:r>
            <a:endParaRPr lang="es-ES" sz="1800" b="1" dirty="0">
              <a:solidFill>
                <a:srgbClr val="7030A0"/>
              </a:solidFill>
              <a:latin typeface="Roboto Mono" panose="020B0604020202020204" charset="0"/>
              <a:ea typeface="Roboto Mono" panose="020B0604020202020204" charset="0"/>
            </a:endParaRPr>
          </a:p>
        </p:txBody>
      </p:sp>
      <p:pic>
        <p:nvPicPr>
          <p:cNvPr id="2" name="Imagen 1"/>
          <p:cNvPicPr>
            <a:picLocks noChangeAspect="1"/>
          </p:cNvPicPr>
          <p:nvPr/>
        </p:nvPicPr>
        <p:blipFill>
          <a:blip r:embed="rId4"/>
          <a:stretch>
            <a:fillRect/>
          </a:stretch>
        </p:blipFill>
        <p:spPr>
          <a:xfrm>
            <a:off x="3879509" y="130381"/>
            <a:ext cx="690809" cy="65278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cxnSp>
        <p:nvCxnSpPr>
          <p:cNvPr id="148" name="Google Shape;148;p30"/>
          <p:cNvCxnSpPr/>
          <p:nvPr/>
        </p:nvCxnSpPr>
        <p:spPr>
          <a:xfrm rot="10800000" flipH="1">
            <a:off x="811400" y="2476500"/>
            <a:ext cx="7500000" cy="14100"/>
          </a:xfrm>
          <a:prstGeom prst="straightConnector1">
            <a:avLst/>
          </a:prstGeom>
          <a:noFill/>
          <a:ln w="9525" cap="flat" cmpd="sng">
            <a:solidFill>
              <a:srgbClr val="C04091"/>
            </a:solidFill>
            <a:prstDash val="dot"/>
            <a:round/>
            <a:headEnd type="none" w="med" len="med"/>
            <a:tailEnd type="none" w="med" len="med"/>
          </a:ln>
        </p:spPr>
      </p:cxnSp>
      <p:sp>
        <p:nvSpPr>
          <p:cNvPr id="149" name="Google Shape;149;p30"/>
          <p:cNvSpPr txBox="1"/>
          <p:nvPr/>
        </p:nvSpPr>
        <p:spPr>
          <a:xfrm>
            <a:off x="1188027" y="443004"/>
            <a:ext cx="6172200" cy="1046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rgbClr val="000000"/>
              </a:buClr>
              <a:buSzPts val="1100"/>
              <a:buFont typeface="Arial"/>
              <a:buNone/>
            </a:pPr>
            <a:r>
              <a:rPr lang="es" sz="2800" b="1" dirty="0">
                <a:solidFill>
                  <a:srgbClr val="060457"/>
                </a:solidFill>
                <a:latin typeface="Rubik"/>
                <a:ea typeface="Rubik"/>
                <a:cs typeface="Rubik"/>
                <a:sym typeface="Rubik"/>
              </a:rPr>
              <a:t>LÍNEA DE TIEMPO </a:t>
            </a:r>
            <a:r>
              <a:rPr lang="es" sz="2800" b="1" dirty="0" smtClean="0">
                <a:solidFill>
                  <a:srgbClr val="060457"/>
                </a:solidFill>
                <a:latin typeface="Rubik"/>
                <a:ea typeface="Rubik"/>
                <a:cs typeface="Rubik"/>
                <a:sym typeface="Rubik"/>
              </a:rPr>
              <a:t> |</a:t>
            </a:r>
            <a:endParaRPr sz="2800" b="1" dirty="0">
              <a:solidFill>
                <a:srgbClr val="060457"/>
              </a:solidFill>
              <a:latin typeface="Rubik"/>
              <a:ea typeface="Rubik"/>
              <a:cs typeface="Rubik"/>
              <a:sym typeface="Rubik"/>
            </a:endParaRPr>
          </a:p>
          <a:p>
            <a:pPr marL="0" lvl="0" indent="0" algn="ctr" rtl="0">
              <a:spcBef>
                <a:spcPts val="0"/>
              </a:spcBef>
              <a:spcAft>
                <a:spcPts val="0"/>
              </a:spcAft>
              <a:buClr>
                <a:srgbClr val="000000"/>
              </a:buClr>
              <a:buSzPts val="1100"/>
              <a:buFont typeface="Arial"/>
              <a:buNone/>
            </a:pPr>
            <a:r>
              <a:rPr lang="es" sz="2800" dirty="0">
                <a:solidFill>
                  <a:srgbClr val="060457"/>
                </a:solidFill>
                <a:latin typeface="Rubik Medium"/>
                <a:ea typeface="Rubik Medium"/>
                <a:cs typeface="Rubik Medium"/>
                <a:sym typeface="Rubik Medium"/>
              </a:rPr>
              <a:t> </a:t>
            </a:r>
            <a:endParaRPr sz="2800" dirty="0">
              <a:solidFill>
                <a:srgbClr val="060457"/>
              </a:solidFill>
              <a:latin typeface="Rubik Medium"/>
              <a:ea typeface="Rubik Medium"/>
              <a:cs typeface="Rubik Medium"/>
              <a:sym typeface="Rubik Medium"/>
            </a:endParaRPr>
          </a:p>
        </p:txBody>
      </p:sp>
      <p:sp>
        <p:nvSpPr>
          <p:cNvPr id="151" name="Google Shape;151;p30"/>
          <p:cNvSpPr txBox="1"/>
          <p:nvPr/>
        </p:nvSpPr>
        <p:spPr>
          <a:xfrm>
            <a:off x="1549640" y="1572027"/>
            <a:ext cx="956700" cy="328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795"/>
              <a:buNone/>
            </a:pPr>
            <a:endParaRPr sz="750">
              <a:solidFill>
                <a:srgbClr val="C04091"/>
              </a:solidFill>
              <a:latin typeface="Rubik Medium"/>
              <a:ea typeface="Rubik Medium"/>
              <a:cs typeface="Rubik Medium"/>
              <a:sym typeface="Rubik Medium"/>
            </a:endParaRPr>
          </a:p>
        </p:txBody>
      </p:sp>
      <p:pic>
        <p:nvPicPr>
          <p:cNvPr id="3" name="Imagen 2"/>
          <p:cNvPicPr>
            <a:picLocks noChangeAspect="1"/>
          </p:cNvPicPr>
          <p:nvPr/>
        </p:nvPicPr>
        <p:blipFill>
          <a:blip r:embed="rId3"/>
          <a:stretch>
            <a:fillRect/>
          </a:stretch>
        </p:blipFill>
        <p:spPr>
          <a:xfrm>
            <a:off x="893618" y="3776732"/>
            <a:ext cx="743816" cy="743816"/>
          </a:xfrm>
          <a:prstGeom prst="rect">
            <a:avLst/>
          </a:prstGeom>
        </p:spPr>
      </p:pic>
      <p:sp>
        <p:nvSpPr>
          <p:cNvPr id="8" name="Google Shape;149;p30"/>
          <p:cNvSpPr txBox="1"/>
          <p:nvPr/>
        </p:nvSpPr>
        <p:spPr>
          <a:xfrm>
            <a:off x="1265526" y="3776732"/>
            <a:ext cx="6431972" cy="61552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rgbClr val="000000"/>
              </a:buClr>
              <a:buSzPts val="1100"/>
              <a:buFont typeface="Arial"/>
              <a:buNone/>
            </a:pPr>
            <a:r>
              <a:rPr lang="es" sz="2800" dirty="0" smtClean="0">
                <a:solidFill>
                  <a:srgbClr val="060457"/>
                </a:solidFill>
                <a:latin typeface="Rubik Medium"/>
                <a:ea typeface="Rubik Medium"/>
                <a:cs typeface="Rubik Medium"/>
                <a:sym typeface="Rubik Medium"/>
              </a:rPr>
              <a:t> </a:t>
            </a:r>
            <a:endParaRPr sz="2800" dirty="0">
              <a:solidFill>
                <a:srgbClr val="060457"/>
              </a:solidFill>
              <a:latin typeface="Rubik Medium"/>
              <a:ea typeface="Rubik Medium"/>
              <a:cs typeface="Rubik Medium"/>
              <a:sym typeface="Rubik Medium"/>
            </a:endParaRPr>
          </a:p>
        </p:txBody>
      </p:sp>
      <p:pic>
        <p:nvPicPr>
          <p:cNvPr id="5" name="Imagen 4"/>
          <p:cNvPicPr>
            <a:picLocks noChangeAspect="1"/>
          </p:cNvPicPr>
          <p:nvPr/>
        </p:nvPicPr>
        <p:blipFill>
          <a:blip r:embed="rId4"/>
          <a:stretch>
            <a:fillRect/>
          </a:stretch>
        </p:blipFill>
        <p:spPr>
          <a:xfrm>
            <a:off x="90056" y="1339241"/>
            <a:ext cx="8859982" cy="217342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grpSp>
        <p:nvGrpSpPr>
          <p:cNvPr id="156" name="Google Shape;156;p31"/>
          <p:cNvGrpSpPr/>
          <p:nvPr/>
        </p:nvGrpSpPr>
        <p:grpSpPr>
          <a:xfrm>
            <a:off x="-53575" y="0"/>
            <a:ext cx="9144000" cy="5143500"/>
            <a:chOff x="0" y="0"/>
            <a:chExt cx="9144000" cy="5143500"/>
          </a:xfrm>
        </p:grpSpPr>
        <p:pic>
          <p:nvPicPr>
            <p:cNvPr id="157" name="Google Shape;157;p31"/>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158" name="Google Shape;158;p31"/>
            <p:cNvPicPr preferRelativeResize="0"/>
            <p:nvPr/>
          </p:nvPicPr>
          <p:blipFill rotWithShape="1">
            <a:blip r:embed="rId4">
              <a:alphaModFix amt="27000"/>
            </a:blip>
            <a:srcRect l="26649" t="17352" r="28681" b="30269"/>
            <a:stretch/>
          </p:blipFill>
          <p:spPr>
            <a:xfrm>
              <a:off x="0" y="0"/>
              <a:ext cx="4476949" cy="5143500"/>
            </a:xfrm>
            <a:prstGeom prst="rect">
              <a:avLst/>
            </a:prstGeom>
            <a:noFill/>
            <a:ln>
              <a:noFill/>
            </a:ln>
          </p:spPr>
        </p:pic>
      </p:grpSp>
      <p:grpSp>
        <p:nvGrpSpPr>
          <p:cNvPr id="159" name="Google Shape;159;p31"/>
          <p:cNvGrpSpPr/>
          <p:nvPr/>
        </p:nvGrpSpPr>
        <p:grpSpPr>
          <a:xfrm>
            <a:off x="-147725" y="0"/>
            <a:ext cx="9315635" cy="5143500"/>
            <a:chOff x="-23775" y="0"/>
            <a:chExt cx="9191550" cy="5143500"/>
          </a:xfrm>
        </p:grpSpPr>
        <p:pic>
          <p:nvPicPr>
            <p:cNvPr id="160" name="Google Shape;160;p31"/>
            <p:cNvPicPr preferRelativeResize="0"/>
            <p:nvPr/>
          </p:nvPicPr>
          <p:blipFill>
            <a:blip r:embed="rId5">
              <a:alphaModFix/>
            </a:blip>
            <a:stretch>
              <a:fillRect/>
            </a:stretch>
          </p:blipFill>
          <p:spPr>
            <a:xfrm rot="10800000">
              <a:off x="-23775" y="0"/>
              <a:ext cx="9191550" cy="5143500"/>
            </a:xfrm>
            <a:prstGeom prst="rect">
              <a:avLst/>
            </a:prstGeom>
            <a:noFill/>
            <a:ln>
              <a:noFill/>
            </a:ln>
          </p:spPr>
        </p:pic>
        <p:pic>
          <p:nvPicPr>
            <p:cNvPr id="161" name="Google Shape;161;p31"/>
            <p:cNvPicPr preferRelativeResize="0"/>
            <p:nvPr/>
          </p:nvPicPr>
          <p:blipFill rotWithShape="1">
            <a:blip r:embed="rId6">
              <a:alphaModFix amt="24000"/>
            </a:blip>
            <a:srcRect l="10007" b="15232"/>
            <a:stretch/>
          </p:blipFill>
          <p:spPr>
            <a:xfrm>
              <a:off x="0" y="1805000"/>
              <a:ext cx="5310126" cy="3338500"/>
            </a:xfrm>
            <a:prstGeom prst="rect">
              <a:avLst/>
            </a:prstGeom>
            <a:noFill/>
            <a:ln>
              <a:noFill/>
            </a:ln>
          </p:spPr>
        </p:pic>
      </p:grpSp>
      <p:pic>
        <p:nvPicPr>
          <p:cNvPr id="162" name="Google Shape;162;p31"/>
          <p:cNvPicPr preferRelativeResize="0"/>
          <p:nvPr/>
        </p:nvPicPr>
        <p:blipFill rotWithShape="1">
          <a:blip r:embed="rId7">
            <a:alphaModFix/>
          </a:blip>
          <a:srcRect l="27260" t="12709" r="25097" b="39973"/>
          <a:stretch/>
        </p:blipFill>
        <p:spPr>
          <a:xfrm>
            <a:off x="8268375" y="4321225"/>
            <a:ext cx="666000" cy="611000"/>
          </a:xfrm>
          <a:prstGeom prst="rect">
            <a:avLst/>
          </a:prstGeom>
          <a:noFill/>
          <a:ln>
            <a:noFill/>
          </a:ln>
        </p:spPr>
      </p:pic>
      <p:sp>
        <p:nvSpPr>
          <p:cNvPr id="163" name="Google Shape;163;p31"/>
          <p:cNvSpPr txBox="1"/>
          <p:nvPr/>
        </p:nvSpPr>
        <p:spPr>
          <a:xfrm>
            <a:off x="272625" y="178400"/>
            <a:ext cx="8094300" cy="615523"/>
          </a:xfrm>
          <a:prstGeom prst="rect">
            <a:avLst/>
          </a:prstGeom>
          <a:noFill/>
          <a:ln>
            <a:noFill/>
          </a:ln>
        </p:spPr>
        <p:txBody>
          <a:bodyPr spcFirstLastPara="1" wrap="square" lIns="91425" tIns="91425" rIns="91425" bIns="91425" anchor="t" anchorCtr="0">
            <a:spAutoFit/>
          </a:bodyPr>
          <a:lstStyle/>
          <a:p>
            <a:r>
              <a:rPr lang="es-ES" sz="2800" b="1" dirty="0" err="1">
                <a:solidFill>
                  <a:schemeClr val="bg1"/>
                </a:solidFill>
                <a:latin typeface="Roboto Mono" panose="020B0604020202020204" charset="0"/>
                <a:ea typeface="Roboto Mono" panose="020B0604020202020204" charset="0"/>
              </a:rPr>
              <a:t>Version</a:t>
            </a:r>
            <a:r>
              <a:rPr lang="es-ES" sz="2800" b="1" dirty="0">
                <a:solidFill>
                  <a:schemeClr val="bg1"/>
                </a:solidFill>
                <a:latin typeface="Roboto Mono" panose="020B0604020202020204" charset="0"/>
                <a:ea typeface="Roboto Mono" panose="020B0604020202020204" charset="0"/>
              </a:rPr>
              <a:t> Control </a:t>
            </a:r>
            <a:r>
              <a:rPr lang="es-ES" sz="2800" b="1" dirty="0" err="1">
                <a:solidFill>
                  <a:schemeClr val="bg1"/>
                </a:solidFill>
                <a:latin typeface="Roboto Mono" panose="020B0604020202020204" charset="0"/>
                <a:ea typeface="Roboto Mono" panose="020B0604020202020204" charset="0"/>
              </a:rPr>
              <a:t>System</a:t>
            </a:r>
            <a:r>
              <a:rPr lang="es" sz="2700" b="1" dirty="0" smtClean="0">
                <a:solidFill>
                  <a:schemeClr val="lt1"/>
                </a:solidFill>
                <a:latin typeface="Rubik"/>
                <a:ea typeface="Rubik"/>
                <a:cs typeface="Rubik"/>
                <a:sym typeface="Rubik"/>
              </a:rPr>
              <a:t>|</a:t>
            </a:r>
            <a:endParaRPr sz="2700" b="1" dirty="0">
              <a:solidFill>
                <a:schemeClr val="lt1"/>
              </a:solidFill>
              <a:latin typeface="Rubik"/>
              <a:ea typeface="Rubik"/>
              <a:cs typeface="Rubik"/>
              <a:sym typeface="Rubik"/>
            </a:endParaRPr>
          </a:p>
        </p:txBody>
      </p:sp>
      <p:sp>
        <p:nvSpPr>
          <p:cNvPr id="10" name="Google Shape;119;p26"/>
          <p:cNvSpPr txBox="1"/>
          <p:nvPr/>
        </p:nvSpPr>
        <p:spPr>
          <a:xfrm>
            <a:off x="272625" y="1011173"/>
            <a:ext cx="8268375" cy="3200846"/>
          </a:xfrm>
          <a:prstGeom prst="rect">
            <a:avLst/>
          </a:prstGeom>
          <a:noFill/>
          <a:ln>
            <a:solidFill>
              <a:srgbClr val="7030A0"/>
            </a:solidFill>
          </a:ln>
        </p:spPr>
        <p:txBody>
          <a:bodyPr spcFirstLastPara="1" wrap="square" lIns="91425" tIns="91425" rIns="91425" bIns="91425" anchor="t" anchorCtr="0">
            <a:spAutoFit/>
          </a:bodyPr>
          <a:lstStyle/>
          <a:p>
            <a:pPr lvl="0" algn="ctr"/>
            <a:r>
              <a:rPr lang="es-ES" b="1" dirty="0">
                <a:solidFill>
                  <a:schemeClr val="bg1"/>
                </a:solidFill>
                <a:latin typeface="Roboto Mono" panose="020B0604020202020204" charset="0"/>
                <a:ea typeface="Roboto Mono" panose="020B0604020202020204" charset="0"/>
              </a:rPr>
              <a:t>¿Qué es un control de versiones, y por qué debería importarte? Un control de versiones es un sistema que registra los cambios realizados en un archivo o conjunto de archivos a lo largo del tiempo, de modo que puedas recuperar versiones específicas más adelante.</a:t>
            </a:r>
          </a:p>
          <a:p>
            <a:pPr lvl="0" algn="ctr"/>
            <a:endParaRPr lang="es-ES" b="1" dirty="0">
              <a:solidFill>
                <a:schemeClr val="bg1"/>
              </a:solidFill>
              <a:latin typeface="Roboto Mono" panose="020B0604020202020204" charset="0"/>
              <a:ea typeface="Roboto Mono" panose="020B0604020202020204" charset="0"/>
            </a:endParaRPr>
          </a:p>
          <a:p>
            <a:pPr lvl="0" algn="ctr"/>
            <a:r>
              <a:rPr lang="es-ES" b="1" dirty="0">
                <a:solidFill>
                  <a:schemeClr val="bg1"/>
                </a:solidFill>
                <a:latin typeface="Roboto Mono" panose="020B0604020202020204" charset="0"/>
                <a:ea typeface="Roboto Mono" panose="020B0604020202020204" charset="0"/>
              </a:rPr>
              <a:t>Si eres diseñador gráfico o web, y quieres mantener cada versión de una imagen o diseño (algo que sin duda quieres), un sistema de control de versiones (</a:t>
            </a:r>
            <a:r>
              <a:rPr lang="es-ES" b="1" dirty="0" err="1">
                <a:solidFill>
                  <a:schemeClr val="bg1"/>
                </a:solidFill>
                <a:latin typeface="Roboto Mono" panose="020B0604020202020204" charset="0"/>
                <a:ea typeface="Roboto Mono" panose="020B0604020202020204" charset="0"/>
              </a:rPr>
              <a:t>Version</a:t>
            </a:r>
            <a:r>
              <a:rPr lang="es-ES" b="1" dirty="0">
                <a:solidFill>
                  <a:schemeClr val="bg1"/>
                </a:solidFill>
                <a:latin typeface="Roboto Mono" panose="020B0604020202020204" charset="0"/>
                <a:ea typeface="Roboto Mono" panose="020B0604020202020204" charset="0"/>
              </a:rPr>
              <a:t> Control </a:t>
            </a:r>
            <a:r>
              <a:rPr lang="es-ES" b="1" dirty="0" err="1">
                <a:solidFill>
                  <a:schemeClr val="bg1"/>
                </a:solidFill>
                <a:latin typeface="Roboto Mono" panose="020B0604020202020204" charset="0"/>
                <a:ea typeface="Roboto Mono" panose="020B0604020202020204" charset="0"/>
              </a:rPr>
              <a:t>System</a:t>
            </a:r>
            <a:r>
              <a:rPr lang="es-ES" b="1" dirty="0">
                <a:solidFill>
                  <a:schemeClr val="bg1"/>
                </a:solidFill>
                <a:latin typeface="Roboto Mono" panose="020B0604020202020204" charset="0"/>
                <a:ea typeface="Roboto Mono" panose="020B0604020202020204" charset="0"/>
              </a:rPr>
              <a:t> o VCS en inglés) es una elección muy sabia. Te permite revertir archivos a un estado anterior, revertir el proyecto entero a un estado anterior, comparar cambios a lo largo del tiempo, ver quién modificó por última vez algo que puede estar causando un problema, quién introdujo un error y cuándo, y mucho más. Usar un VCS también significa generalmente que si rompes o pierdes archivos, puedes recuperarlos fácilmente.</a:t>
            </a:r>
            <a:endParaRPr lang="es-ES" b="1" dirty="0">
              <a:solidFill>
                <a:schemeClr val="bg1"/>
              </a:solidFill>
              <a:latin typeface="Roboto Mono" panose="020B0604020202020204" charset="0"/>
              <a:ea typeface="Roboto Mono" panose="020B060402020202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2"/>
          <p:cNvSpPr txBox="1"/>
          <p:nvPr/>
        </p:nvSpPr>
        <p:spPr>
          <a:xfrm>
            <a:off x="-1" y="265175"/>
            <a:ext cx="8589819" cy="1046410"/>
          </a:xfrm>
          <a:prstGeom prst="rect">
            <a:avLst/>
          </a:prstGeom>
          <a:noFill/>
          <a:ln>
            <a:noFill/>
          </a:ln>
        </p:spPr>
        <p:txBody>
          <a:bodyPr spcFirstLastPara="1" wrap="square" lIns="91425" tIns="91425" rIns="91425" bIns="91425" anchor="t" anchorCtr="0">
            <a:spAutoFit/>
          </a:bodyPr>
          <a:lstStyle/>
          <a:p>
            <a:pPr lvl="0" algn="ctr"/>
            <a:r>
              <a:rPr lang="es-ES" sz="2800" b="1" dirty="0">
                <a:solidFill>
                  <a:srgbClr val="7223A5"/>
                </a:solidFill>
                <a:latin typeface="Rubik"/>
                <a:ea typeface="Rubik"/>
                <a:cs typeface="Rubik"/>
                <a:sym typeface="Rubik"/>
              </a:rPr>
              <a:t>Hay varios tipos de sistemas de versionado, estos pueden ser:</a:t>
            </a:r>
            <a:r>
              <a:rPr lang="es" sz="2800" b="1" dirty="0" smtClean="0">
                <a:solidFill>
                  <a:srgbClr val="7223A5"/>
                </a:solidFill>
                <a:latin typeface="Rubik"/>
                <a:ea typeface="Rubik"/>
                <a:cs typeface="Rubik"/>
                <a:sym typeface="Rubik"/>
              </a:rPr>
              <a:t>|</a:t>
            </a:r>
            <a:endParaRPr sz="2800" b="1" dirty="0">
              <a:solidFill>
                <a:srgbClr val="7223A5"/>
              </a:solidFill>
              <a:latin typeface="Rubik"/>
              <a:ea typeface="Rubik"/>
              <a:cs typeface="Rubik"/>
              <a:sym typeface="Rubik"/>
            </a:endParaRPr>
          </a:p>
        </p:txBody>
      </p:sp>
      <p:pic>
        <p:nvPicPr>
          <p:cNvPr id="169" name="Google Shape;169;p32"/>
          <p:cNvPicPr preferRelativeResize="0"/>
          <p:nvPr/>
        </p:nvPicPr>
        <p:blipFill rotWithShape="1">
          <a:blip r:embed="rId3">
            <a:alphaModFix/>
          </a:blip>
          <a:srcRect l="29420" t="13682" r="23685" b="41278"/>
          <a:stretch/>
        </p:blipFill>
        <p:spPr>
          <a:xfrm>
            <a:off x="8224701" y="4299638"/>
            <a:ext cx="664092" cy="589175"/>
          </a:xfrm>
          <a:prstGeom prst="rect">
            <a:avLst/>
          </a:prstGeom>
          <a:noFill/>
          <a:ln>
            <a:noFill/>
          </a:ln>
        </p:spPr>
      </p:pic>
      <p:sp>
        <p:nvSpPr>
          <p:cNvPr id="170" name="Google Shape;170;p32"/>
          <p:cNvSpPr txBox="1"/>
          <p:nvPr/>
        </p:nvSpPr>
        <p:spPr>
          <a:xfrm>
            <a:off x="200892" y="922856"/>
            <a:ext cx="8492835" cy="4220644"/>
          </a:xfrm>
          <a:prstGeom prst="rect">
            <a:avLst/>
          </a:prstGeom>
          <a:noFill/>
          <a:ln>
            <a:noFill/>
          </a:ln>
        </p:spPr>
        <p:txBody>
          <a:bodyPr spcFirstLastPara="1" wrap="square" lIns="91425" tIns="91425" rIns="91425" bIns="126000" anchor="t" anchorCtr="0">
            <a:spAutoFit/>
          </a:bodyPr>
          <a:lstStyle/>
          <a:p>
            <a:r>
              <a:rPr lang="es-ES" sz="1600" dirty="0" smtClean="0">
                <a:solidFill>
                  <a:srgbClr val="7030A0"/>
                </a:solidFill>
                <a:latin typeface="Roboto Mono" panose="020B0604020202020204" charset="0"/>
                <a:ea typeface="Roboto Mono" panose="020B0604020202020204" charset="0"/>
              </a:rPr>
              <a:t>Locales</a:t>
            </a:r>
          </a:p>
          <a:p>
            <a:endParaRPr lang="es-ES" sz="1600" dirty="0">
              <a:solidFill>
                <a:srgbClr val="7030A0"/>
              </a:solidFill>
              <a:latin typeface="Roboto Mono" panose="020B0604020202020204" charset="0"/>
              <a:ea typeface="Roboto Mono" panose="020B0604020202020204" charset="0"/>
              <a:cs typeface="Rubik SemiBold"/>
              <a:sym typeface="Rubik SemiBold"/>
            </a:endParaRPr>
          </a:p>
          <a:p>
            <a:r>
              <a:rPr lang="es-ES" sz="1200" dirty="0">
                <a:solidFill>
                  <a:srgbClr val="7030A0"/>
                </a:solidFill>
                <a:latin typeface="Roboto Mono" panose="020B0604020202020204" charset="0"/>
                <a:ea typeface="Roboto Mono" panose="020B0604020202020204" charset="0"/>
                <a:cs typeface="Rubik SemiBold"/>
                <a:sym typeface="Rubik SemiBold"/>
              </a:rPr>
              <a:t>Un método de control de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versiones</a:t>
            </a:r>
            <a:r>
              <a:rPr lang="es-ES" sz="1200" dirty="0">
                <a:solidFill>
                  <a:srgbClr val="7030A0"/>
                </a:solidFill>
                <a:latin typeface="Roboto Mono" panose="020B0604020202020204" charset="0"/>
                <a:ea typeface="Roboto Mono" panose="020B0604020202020204" charset="0"/>
                <a:cs typeface="Rubik SemiBold"/>
                <a:sym typeface="Rubik SemiBold"/>
              </a:rPr>
              <a:t>, usado por muchas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personas</a:t>
            </a:r>
            <a:r>
              <a:rPr lang="es-ES" sz="1200" dirty="0">
                <a:solidFill>
                  <a:srgbClr val="7030A0"/>
                </a:solidFill>
                <a:latin typeface="Roboto Mono" panose="020B0604020202020204" charset="0"/>
                <a:ea typeface="Roboto Mono" panose="020B0604020202020204" charset="0"/>
                <a:cs typeface="Rubik SemiBold"/>
                <a:sym typeface="Rubik SemiBold"/>
              </a:rPr>
              <a:t>, es copiar los archivos a otro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directorio </a:t>
            </a:r>
            <a:r>
              <a:rPr lang="es-ES" sz="1200" dirty="0">
                <a:solidFill>
                  <a:srgbClr val="7030A0"/>
                </a:solidFill>
                <a:latin typeface="Roboto Mono" panose="020B0604020202020204" charset="0"/>
                <a:ea typeface="Roboto Mono" panose="020B0604020202020204" charset="0"/>
                <a:cs typeface="Rubik SemiBold"/>
                <a:sym typeface="Rubik SemiBold"/>
              </a:rPr>
              <a:t>(quizás indicando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la </a:t>
            </a:r>
            <a:r>
              <a:rPr lang="es-ES" sz="1200" dirty="0">
                <a:solidFill>
                  <a:srgbClr val="7030A0"/>
                </a:solidFill>
                <a:latin typeface="Roboto Mono" panose="020B0604020202020204" charset="0"/>
                <a:ea typeface="Roboto Mono" panose="020B0604020202020204" charset="0"/>
                <a:cs typeface="Rubik SemiBold"/>
                <a:sym typeface="Rubik SemiBold"/>
              </a:rPr>
              <a:t>fecha y hora en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que </a:t>
            </a:r>
            <a:r>
              <a:rPr lang="es-ES" sz="1200" dirty="0">
                <a:solidFill>
                  <a:srgbClr val="7030A0"/>
                </a:solidFill>
                <a:latin typeface="Roboto Mono" panose="020B0604020202020204" charset="0"/>
                <a:ea typeface="Roboto Mono" panose="020B0604020202020204" charset="0"/>
                <a:cs typeface="Rubik SemiBold"/>
                <a:sym typeface="Rubik SemiBold"/>
              </a:rPr>
              <a:t>lo hicieron, si son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ingeniosos</a:t>
            </a:r>
            <a:r>
              <a:rPr lang="es-ES" sz="1200" dirty="0">
                <a:solidFill>
                  <a:srgbClr val="7030A0"/>
                </a:solidFill>
                <a:latin typeface="Roboto Mono" panose="020B0604020202020204" charset="0"/>
                <a:ea typeface="Roboto Mono" panose="020B0604020202020204" charset="0"/>
                <a:cs typeface="Rubik SemiBold"/>
                <a:sym typeface="Rubik SemiBold"/>
              </a:rPr>
              <a:t>).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Este </a:t>
            </a:r>
            <a:r>
              <a:rPr lang="es-ES" sz="1200" dirty="0">
                <a:solidFill>
                  <a:srgbClr val="7030A0"/>
                </a:solidFill>
                <a:latin typeface="Roboto Mono" panose="020B0604020202020204" charset="0"/>
                <a:ea typeface="Roboto Mono" panose="020B0604020202020204" charset="0"/>
                <a:cs typeface="Rubik SemiBold"/>
                <a:sym typeface="Rubik SemiBold"/>
              </a:rPr>
              <a:t>método es muy común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porque </a:t>
            </a:r>
            <a:r>
              <a:rPr lang="es-ES" sz="1200" dirty="0">
                <a:solidFill>
                  <a:srgbClr val="7030A0"/>
                </a:solidFill>
                <a:latin typeface="Roboto Mono" panose="020B0604020202020204" charset="0"/>
                <a:ea typeface="Roboto Mono" panose="020B0604020202020204" charset="0"/>
                <a:cs typeface="Rubik SemiBold"/>
                <a:sym typeface="Rubik SemiBold"/>
              </a:rPr>
              <a:t>es muy sencillo,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pero </a:t>
            </a:r>
            <a:r>
              <a:rPr lang="es-ES" sz="1200" dirty="0">
                <a:solidFill>
                  <a:srgbClr val="7030A0"/>
                </a:solidFill>
                <a:latin typeface="Roboto Mono" panose="020B0604020202020204" charset="0"/>
                <a:ea typeface="Roboto Mono" panose="020B0604020202020204" charset="0"/>
                <a:cs typeface="Rubik SemiBold"/>
                <a:sym typeface="Rubik SemiBold"/>
              </a:rPr>
              <a:t>también es tremendamente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propenso </a:t>
            </a:r>
            <a:r>
              <a:rPr lang="es-ES" sz="1200" dirty="0">
                <a:solidFill>
                  <a:srgbClr val="7030A0"/>
                </a:solidFill>
                <a:latin typeface="Roboto Mono" panose="020B0604020202020204" charset="0"/>
                <a:ea typeface="Roboto Mono" panose="020B0604020202020204" charset="0"/>
                <a:cs typeface="Rubik SemiBold"/>
                <a:sym typeface="Rubik SemiBold"/>
              </a:rPr>
              <a:t>a errores.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Es </a:t>
            </a:r>
            <a:r>
              <a:rPr lang="es-ES" sz="1200" dirty="0">
                <a:solidFill>
                  <a:srgbClr val="7030A0"/>
                </a:solidFill>
                <a:latin typeface="Roboto Mono" panose="020B0604020202020204" charset="0"/>
                <a:ea typeface="Roboto Mono" panose="020B0604020202020204" charset="0"/>
                <a:cs typeface="Rubik SemiBold"/>
                <a:sym typeface="Rubik SemiBold"/>
              </a:rPr>
              <a:t>fácil olvidar en qué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directorio </a:t>
            </a:r>
            <a:r>
              <a:rPr lang="es-ES" sz="1200" dirty="0">
                <a:solidFill>
                  <a:srgbClr val="7030A0"/>
                </a:solidFill>
                <a:latin typeface="Roboto Mono" panose="020B0604020202020204" charset="0"/>
                <a:ea typeface="Roboto Mono" panose="020B0604020202020204" charset="0"/>
                <a:cs typeface="Rubik SemiBold"/>
                <a:sym typeface="Rubik SemiBold"/>
              </a:rPr>
              <a:t>te encuentras y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guardar </a:t>
            </a:r>
            <a:r>
              <a:rPr lang="es-ES" sz="1200" dirty="0">
                <a:solidFill>
                  <a:srgbClr val="7030A0"/>
                </a:solidFill>
                <a:latin typeface="Roboto Mono" panose="020B0604020202020204" charset="0"/>
                <a:ea typeface="Roboto Mono" panose="020B0604020202020204" charset="0"/>
                <a:cs typeface="Rubik SemiBold"/>
                <a:sym typeface="Rubik SemiBold"/>
              </a:rPr>
              <a:t>accidentalmente en el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archivo </a:t>
            </a:r>
            <a:r>
              <a:rPr lang="es-ES" sz="1200" dirty="0">
                <a:solidFill>
                  <a:srgbClr val="7030A0"/>
                </a:solidFill>
                <a:latin typeface="Roboto Mono" panose="020B0604020202020204" charset="0"/>
                <a:ea typeface="Roboto Mono" panose="020B0604020202020204" charset="0"/>
                <a:cs typeface="Rubik SemiBold"/>
                <a:sym typeface="Rubik SemiBold"/>
              </a:rPr>
              <a:t>equivocado o sobrescribir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archivos </a:t>
            </a:r>
            <a:r>
              <a:rPr lang="es-ES" sz="1200" dirty="0">
                <a:solidFill>
                  <a:srgbClr val="7030A0"/>
                </a:solidFill>
                <a:latin typeface="Roboto Mono" panose="020B0604020202020204" charset="0"/>
                <a:ea typeface="Roboto Mono" panose="020B0604020202020204" charset="0"/>
                <a:cs typeface="Rubik SemiBold"/>
                <a:sym typeface="Rubik SemiBold"/>
              </a:rPr>
              <a:t>que no querías.</a:t>
            </a:r>
          </a:p>
          <a:p>
            <a:r>
              <a:rPr lang="es-ES" sz="1200" dirty="0">
                <a:solidFill>
                  <a:srgbClr val="7030A0"/>
                </a:solidFill>
                <a:latin typeface="Roboto Mono" panose="020B0604020202020204" charset="0"/>
                <a:ea typeface="Roboto Mono" panose="020B0604020202020204" charset="0"/>
                <a:cs typeface="Rubik SemiBold"/>
                <a:sym typeface="Rubik SemiBold"/>
              </a:rPr>
              <a:t>Como se pueden imaginar, este sistema </a:t>
            </a:r>
            <a:endParaRPr lang="es-ES" sz="1200" dirty="0" smtClean="0">
              <a:solidFill>
                <a:srgbClr val="7030A0"/>
              </a:solidFill>
              <a:latin typeface="Roboto Mono" panose="020B0604020202020204" charset="0"/>
              <a:ea typeface="Roboto Mono" panose="020B0604020202020204" charset="0"/>
              <a:cs typeface="Rubik SemiBold"/>
              <a:sym typeface="Rubik SemiBold"/>
            </a:endParaRPr>
          </a:p>
          <a:p>
            <a:r>
              <a:rPr lang="es-ES" sz="1200" dirty="0" smtClean="0">
                <a:solidFill>
                  <a:srgbClr val="7030A0"/>
                </a:solidFill>
                <a:latin typeface="Roboto Mono" panose="020B0604020202020204" charset="0"/>
                <a:ea typeface="Roboto Mono" panose="020B0604020202020204" charset="0"/>
                <a:cs typeface="Rubik SemiBold"/>
                <a:sym typeface="Rubik SemiBold"/>
              </a:rPr>
              <a:t>funciona </a:t>
            </a:r>
            <a:r>
              <a:rPr lang="es-ES" sz="1200" dirty="0">
                <a:solidFill>
                  <a:srgbClr val="7030A0"/>
                </a:solidFill>
                <a:latin typeface="Roboto Mono" panose="020B0604020202020204" charset="0"/>
                <a:ea typeface="Roboto Mono" panose="020B0604020202020204" charset="0"/>
                <a:cs typeface="Rubik SemiBold"/>
                <a:sym typeface="Rubik SemiBold"/>
              </a:rPr>
              <a:t>_bien_ para trabajar </a:t>
            </a:r>
            <a:r>
              <a:rPr lang="es-ES" sz="1200" dirty="0" smtClean="0">
                <a:solidFill>
                  <a:srgbClr val="7030A0"/>
                </a:solidFill>
                <a:latin typeface="Roboto Mono" panose="020B0604020202020204" charset="0"/>
                <a:ea typeface="Roboto Mono" panose="020B0604020202020204" charset="0"/>
                <a:cs typeface="Rubik SemiBold"/>
                <a:sym typeface="Rubik SemiBold"/>
              </a:rPr>
              <a:t>solos,</a:t>
            </a:r>
          </a:p>
          <a:p>
            <a:r>
              <a:rPr lang="es-ES" sz="1200" dirty="0" smtClean="0">
                <a:solidFill>
                  <a:srgbClr val="7030A0"/>
                </a:solidFill>
                <a:latin typeface="Roboto Mono" panose="020B0604020202020204" charset="0"/>
                <a:ea typeface="Roboto Mono" panose="020B0604020202020204" charset="0"/>
                <a:cs typeface="Rubik SemiBold"/>
                <a:sym typeface="Rubik SemiBold"/>
              </a:rPr>
              <a:t>pero </a:t>
            </a:r>
            <a:r>
              <a:rPr lang="es-ES" sz="1200" dirty="0">
                <a:solidFill>
                  <a:srgbClr val="7030A0"/>
                </a:solidFill>
                <a:latin typeface="Roboto Mono" panose="020B0604020202020204" charset="0"/>
                <a:ea typeface="Roboto Mono" panose="020B0604020202020204" charset="0"/>
                <a:cs typeface="Rubik SemiBold"/>
                <a:sym typeface="Rubik SemiBold"/>
              </a:rPr>
              <a:t>si queremos incorporar otra gente al equipo van a empezar a surgir problemas.</a:t>
            </a:r>
            <a:endParaRPr sz="1200" dirty="0">
              <a:solidFill>
                <a:srgbClr val="7030A0"/>
              </a:solidFill>
              <a:latin typeface="Roboto Mono" panose="020B0604020202020204" charset="0"/>
              <a:ea typeface="Roboto Mono" panose="020B0604020202020204" charset="0"/>
              <a:cs typeface="Rubik SemiBold"/>
              <a:sym typeface="Rubik SemiBold"/>
            </a:endParaRPr>
          </a:p>
        </p:txBody>
      </p:sp>
      <p:pic>
        <p:nvPicPr>
          <p:cNvPr id="2" name="Imagen 1"/>
          <p:cNvPicPr>
            <a:picLocks noChangeAspect="1"/>
          </p:cNvPicPr>
          <p:nvPr/>
        </p:nvPicPr>
        <p:blipFill>
          <a:blip r:embed="rId4"/>
          <a:stretch>
            <a:fillRect/>
          </a:stretch>
        </p:blipFill>
        <p:spPr>
          <a:xfrm>
            <a:off x="4082191" y="1311585"/>
            <a:ext cx="4142510" cy="337885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D348A"/>
        </a:solidFill>
        <a:effectLst/>
      </p:bgPr>
    </p:bg>
    <p:spTree>
      <p:nvGrpSpPr>
        <p:cNvPr id="1" name="Shape 174"/>
        <p:cNvGrpSpPr/>
        <p:nvPr/>
      </p:nvGrpSpPr>
      <p:grpSpPr>
        <a:xfrm>
          <a:off x="0" y="0"/>
          <a:ext cx="0" cy="0"/>
          <a:chOff x="0" y="0"/>
          <a:chExt cx="0" cy="0"/>
        </a:xfrm>
      </p:grpSpPr>
      <p:pic>
        <p:nvPicPr>
          <p:cNvPr id="175" name="Google Shape;175;p33"/>
          <p:cNvPicPr preferRelativeResize="0"/>
          <p:nvPr/>
        </p:nvPicPr>
        <p:blipFill rotWithShape="1">
          <a:blip r:embed="rId3">
            <a:alphaModFix amt="63000"/>
          </a:blip>
          <a:srcRect l="21507"/>
          <a:stretch/>
        </p:blipFill>
        <p:spPr>
          <a:xfrm rot="5400000">
            <a:off x="1970678" y="-1850975"/>
            <a:ext cx="5144026" cy="9264550"/>
          </a:xfrm>
          <a:prstGeom prst="rect">
            <a:avLst/>
          </a:prstGeom>
          <a:noFill/>
          <a:ln>
            <a:noFill/>
          </a:ln>
        </p:spPr>
      </p:pic>
      <p:sp>
        <p:nvSpPr>
          <p:cNvPr id="176" name="Google Shape;176;p33"/>
          <p:cNvSpPr txBox="1"/>
          <p:nvPr/>
        </p:nvSpPr>
        <p:spPr>
          <a:xfrm>
            <a:off x="314500" y="289875"/>
            <a:ext cx="5133000" cy="537300"/>
          </a:xfrm>
          <a:prstGeom prst="rect">
            <a:avLst/>
          </a:prstGeom>
          <a:noFill/>
          <a:ln>
            <a:noFill/>
          </a:ln>
        </p:spPr>
        <p:txBody>
          <a:bodyPr spcFirstLastPara="1" wrap="square" lIns="91425" tIns="91425" rIns="91425" bIns="91425" anchor="t" anchorCtr="0">
            <a:noAutofit/>
          </a:bodyPr>
          <a:lstStyle/>
          <a:p>
            <a:pPr lvl="0"/>
            <a:r>
              <a:rPr lang="es-AR" sz="2000" b="1" dirty="0">
                <a:solidFill>
                  <a:schemeClr val="bg1"/>
                </a:solidFill>
                <a:latin typeface="Roboto Mono" panose="020B0604020202020204" charset="0"/>
                <a:ea typeface="Roboto Mono" panose="020B0604020202020204" charset="0"/>
              </a:rPr>
              <a:t>Centralizados</a:t>
            </a:r>
            <a:r>
              <a:rPr lang="es" sz="2800" b="1" dirty="0" smtClean="0">
                <a:solidFill>
                  <a:srgbClr val="FFFFFF"/>
                </a:solidFill>
                <a:latin typeface="Rubik"/>
                <a:ea typeface="Rubik"/>
                <a:cs typeface="Rubik"/>
                <a:sym typeface="Rubik"/>
              </a:rPr>
              <a:t>|</a:t>
            </a:r>
            <a:endParaRPr sz="2800" b="1" dirty="0">
              <a:solidFill>
                <a:srgbClr val="FFFFFF"/>
              </a:solidFill>
              <a:latin typeface="Rubik"/>
              <a:ea typeface="Rubik"/>
              <a:cs typeface="Rubik"/>
              <a:sym typeface="Rubik"/>
            </a:endParaRPr>
          </a:p>
        </p:txBody>
      </p:sp>
      <p:sp>
        <p:nvSpPr>
          <p:cNvPr id="177" name="Google Shape;177;p33"/>
          <p:cNvSpPr txBox="1"/>
          <p:nvPr/>
        </p:nvSpPr>
        <p:spPr>
          <a:xfrm>
            <a:off x="0" y="748145"/>
            <a:ext cx="8669213" cy="4523510"/>
          </a:xfrm>
          <a:prstGeom prst="rect">
            <a:avLst/>
          </a:prstGeom>
          <a:noFill/>
          <a:ln>
            <a:noFill/>
          </a:ln>
        </p:spPr>
        <p:txBody>
          <a:bodyPr spcFirstLastPara="1" wrap="square" lIns="91425" tIns="91425" rIns="91425" bIns="91425" anchor="t" anchorCtr="0">
            <a:noAutofit/>
          </a:bodyPr>
          <a:lstStyle/>
          <a:p>
            <a:r>
              <a:rPr lang="es-ES" sz="1050" dirty="0">
                <a:solidFill>
                  <a:schemeClr val="bg1"/>
                </a:solidFill>
                <a:latin typeface="Roboto Mono" panose="020B0604020202020204" charset="0"/>
                <a:ea typeface="Roboto Mono" panose="020B0604020202020204" charset="0"/>
                <a:cs typeface="Rubik"/>
                <a:sym typeface="Rubik"/>
              </a:rPr>
              <a:t>Para solventar este problema, se desarrollaron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los </a:t>
            </a:r>
            <a:r>
              <a:rPr lang="es-ES" sz="1050" dirty="0">
                <a:solidFill>
                  <a:schemeClr val="bg1"/>
                </a:solidFill>
                <a:latin typeface="Roboto Mono" panose="020B0604020202020204" charset="0"/>
                <a:ea typeface="Roboto Mono" panose="020B0604020202020204" charset="0"/>
                <a:cs typeface="Rubik"/>
                <a:sym typeface="Rubik"/>
              </a:rPr>
              <a:t>sistemas de control de versiones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centralizados </a:t>
            </a:r>
          </a:p>
          <a:p>
            <a:r>
              <a:rPr lang="es-ES" sz="1050" dirty="0" smtClean="0">
                <a:solidFill>
                  <a:schemeClr val="bg1"/>
                </a:solidFill>
                <a:latin typeface="Roboto Mono" panose="020B0604020202020204" charset="0"/>
                <a:ea typeface="Roboto Mono" panose="020B0604020202020204" charset="0"/>
                <a:cs typeface="Rubik"/>
                <a:sym typeface="Rubik"/>
              </a:rPr>
              <a:t>(_</a:t>
            </a:r>
            <a:r>
              <a:rPr lang="es-ES" sz="1050" dirty="0" err="1">
                <a:solidFill>
                  <a:schemeClr val="bg1"/>
                </a:solidFill>
                <a:latin typeface="Roboto Mono" panose="020B0604020202020204" charset="0"/>
                <a:ea typeface="Roboto Mono" panose="020B0604020202020204" charset="0"/>
                <a:cs typeface="Rubik"/>
                <a:sym typeface="Rubik"/>
              </a:rPr>
              <a:t>Centralized</a:t>
            </a:r>
            <a:r>
              <a:rPr lang="es-ES" sz="1050" dirty="0">
                <a:solidFill>
                  <a:schemeClr val="bg1"/>
                </a:solidFill>
                <a:latin typeface="Roboto Mono" panose="020B0604020202020204" charset="0"/>
                <a:ea typeface="Roboto Mono" panose="020B0604020202020204" charset="0"/>
                <a:cs typeface="Rubik"/>
                <a:sym typeface="Rubik"/>
              </a:rPr>
              <a:t> </a:t>
            </a:r>
            <a:r>
              <a:rPr lang="es-ES" sz="1050" dirty="0" err="1">
                <a:solidFill>
                  <a:schemeClr val="bg1"/>
                </a:solidFill>
                <a:latin typeface="Roboto Mono" panose="020B0604020202020204" charset="0"/>
                <a:ea typeface="Roboto Mono" panose="020B0604020202020204" charset="0"/>
                <a:cs typeface="Rubik"/>
                <a:sym typeface="Rubik"/>
              </a:rPr>
              <a:t>Version</a:t>
            </a:r>
            <a:r>
              <a:rPr lang="es-ES" sz="1050" dirty="0">
                <a:solidFill>
                  <a:schemeClr val="bg1"/>
                </a:solidFill>
                <a:latin typeface="Roboto Mono" panose="020B0604020202020204" charset="0"/>
                <a:ea typeface="Roboto Mono" panose="020B0604020202020204" charset="0"/>
                <a:cs typeface="Rubik"/>
                <a:sym typeface="Rubik"/>
              </a:rPr>
              <a:t> Control </a:t>
            </a:r>
            <a:r>
              <a:rPr lang="es-ES" sz="1050" dirty="0" err="1">
                <a:solidFill>
                  <a:schemeClr val="bg1"/>
                </a:solidFill>
                <a:latin typeface="Roboto Mono" panose="020B0604020202020204" charset="0"/>
                <a:ea typeface="Roboto Mono" panose="020B0604020202020204" charset="0"/>
                <a:cs typeface="Rubik"/>
                <a:sym typeface="Rubik"/>
              </a:rPr>
              <a:t>Systems</a:t>
            </a:r>
            <a:r>
              <a:rPr lang="es-ES" sz="1050" dirty="0">
                <a:solidFill>
                  <a:schemeClr val="bg1"/>
                </a:solidFill>
                <a:latin typeface="Roboto Mono" panose="020B0604020202020204" charset="0"/>
                <a:ea typeface="Roboto Mono" panose="020B0604020202020204" charset="0"/>
                <a:cs typeface="Rubik"/>
                <a:sym typeface="Rubik"/>
              </a:rPr>
              <a:t>_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o </a:t>
            </a:r>
            <a:r>
              <a:rPr lang="es-ES" sz="1050" dirty="0">
                <a:solidFill>
                  <a:schemeClr val="bg1"/>
                </a:solidFill>
                <a:latin typeface="Roboto Mono" panose="020B0604020202020204" charset="0"/>
                <a:ea typeface="Roboto Mono" panose="020B0604020202020204" charset="0"/>
                <a:cs typeface="Rubik"/>
                <a:sym typeface="Rubik"/>
              </a:rPr>
              <a:t>__</a:t>
            </a:r>
            <a:r>
              <a:rPr lang="es-ES" sz="1050" dirty="0" err="1">
                <a:solidFill>
                  <a:schemeClr val="bg1"/>
                </a:solidFill>
                <a:latin typeface="Roboto Mono" panose="020B0604020202020204" charset="0"/>
                <a:ea typeface="Roboto Mono" panose="020B0604020202020204" charset="0"/>
                <a:cs typeface="Rubik"/>
                <a:sym typeface="Rubik"/>
              </a:rPr>
              <a:t>CVCSs</a:t>
            </a:r>
            <a:r>
              <a:rPr lang="es-ES" sz="1050" dirty="0">
                <a:solidFill>
                  <a:schemeClr val="bg1"/>
                </a:solidFill>
                <a:latin typeface="Roboto Mono" panose="020B0604020202020204" charset="0"/>
                <a:ea typeface="Roboto Mono" panose="020B0604020202020204" charset="0"/>
                <a:cs typeface="Rubik"/>
                <a:sym typeface="Rubik"/>
              </a:rPr>
              <a:t>__ en inglés).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Estos </a:t>
            </a:r>
            <a:r>
              <a:rPr lang="es-ES" sz="1050" dirty="0">
                <a:solidFill>
                  <a:schemeClr val="bg1"/>
                </a:solidFill>
                <a:latin typeface="Roboto Mono" panose="020B0604020202020204" charset="0"/>
                <a:ea typeface="Roboto Mono" panose="020B0604020202020204" charset="0"/>
                <a:cs typeface="Rubik"/>
                <a:sym typeface="Rubik"/>
              </a:rPr>
              <a:t>sistemas, </a:t>
            </a:r>
            <a:r>
              <a:rPr lang="es-ES" sz="1050" dirty="0" smtClean="0">
                <a:solidFill>
                  <a:schemeClr val="bg1"/>
                </a:solidFill>
                <a:latin typeface="Roboto Mono" panose="020B0604020202020204" charset="0"/>
                <a:ea typeface="Roboto Mono" panose="020B0604020202020204" charset="0"/>
                <a:cs typeface="Rubik"/>
                <a:sym typeface="Rubik"/>
              </a:rPr>
              <a:t>como </a:t>
            </a:r>
            <a:r>
              <a:rPr lang="es-ES" sz="1050" dirty="0">
                <a:solidFill>
                  <a:schemeClr val="bg1"/>
                </a:solidFill>
                <a:latin typeface="Roboto Mono" panose="020B0604020202020204" charset="0"/>
                <a:ea typeface="Roboto Mono" panose="020B0604020202020204" charset="0"/>
                <a:cs typeface="Rubik"/>
                <a:sym typeface="Rubik"/>
              </a:rPr>
              <a:t>__CVS__, __</a:t>
            </a:r>
            <a:r>
              <a:rPr lang="es-ES" sz="1050" dirty="0" err="1">
                <a:solidFill>
                  <a:schemeClr val="bg1"/>
                </a:solidFill>
                <a:latin typeface="Roboto Mono" panose="020B0604020202020204" charset="0"/>
                <a:ea typeface="Roboto Mono" panose="020B0604020202020204" charset="0"/>
                <a:cs typeface="Rubik"/>
                <a:sym typeface="Rubik"/>
              </a:rPr>
              <a:t>Subversion</a:t>
            </a:r>
            <a:r>
              <a:rPr lang="es-ES" sz="1050" dirty="0">
                <a:solidFill>
                  <a:schemeClr val="bg1"/>
                </a:solidFill>
                <a:latin typeface="Roboto Mono" panose="020B0604020202020204" charset="0"/>
                <a:ea typeface="Roboto Mono" panose="020B0604020202020204" charset="0"/>
                <a:cs typeface="Rubik"/>
                <a:sym typeface="Rubik"/>
              </a:rPr>
              <a:t>__,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y </a:t>
            </a:r>
            <a:r>
              <a:rPr lang="es-ES" sz="1050" dirty="0">
                <a:solidFill>
                  <a:schemeClr val="bg1"/>
                </a:solidFill>
                <a:latin typeface="Roboto Mono" panose="020B0604020202020204" charset="0"/>
                <a:ea typeface="Roboto Mono" panose="020B0604020202020204" charset="0"/>
                <a:cs typeface="Rubik"/>
                <a:sym typeface="Rubik"/>
              </a:rPr>
              <a:t>__</a:t>
            </a:r>
            <a:r>
              <a:rPr lang="es-ES" sz="1050" dirty="0" err="1">
                <a:solidFill>
                  <a:schemeClr val="bg1"/>
                </a:solidFill>
                <a:latin typeface="Roboto Mono" panose="020B0604020202020204" charset="0"/>
                <a:ea typeface="Roboto Mono" panose="020B0604020202020204" charset="0"/>
                <a:cs typeface="Rubik"/>
                <a:sym typeface="Rubik"/>
              </a:rPr>
              <a:t>Perforce</a:t>
            </a:r>
            <a:r>
              <a:rPr lang="es-ES" sz="1050" dirty="0">
                <a:solidFill>
                  <a:schemeClr val="bg1"/>
                </a:solidFill>
                <a:latin typeface="Roboto Mono" panose="020B0604020202020204" charset="0"/>
                <a:ea typeface="Roboto Mono" panose="020B0604020202020204" charset="0"/>
                <a:cs typeface="Rubik"/>
                <a:sym typeface="Rubik"/>
              </a:rPr>
              <a:t>__,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tienen </a:t>
            </a:r>
            <a:r>
              <a:rPr lang="es-ES" sz="1050" dirty="0">
                <a:solidFill>
                  <a:schemeClr val="bg1"/>
                </a:solidFill>
                <a:latin typeface="Roboto Mono" panose="020B0604020202020204" charset="0"/>
                <a:ea typeface="Roboto Mono" panose="020B0604020202020204" charset="0"/>
                <a:cs typeface="Rubik"/>
                <a:sym typeface="Rubik"/>
              </a:rPr>
              <a:t>un único servidor que contiene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todos </a:t>
            </a:r>
            <a:r>
              <a:rPr lang="es-ES" sz="1050" dirty="0">
                <a:solidFill>
                  <a:schemeClr val="bg1"/>
                </a:solidFill>
                <a:latin typeface="Roboto Mono" panose="020B0604020202020204" charset="0"/>
                <a:ea typeface="Roboto Mono" panose="020B0604020202020204" charset="0"/>
                <a:cs typeface="Rubik"/>
                <a:sym typeface="Rubik"/>
              </a:rPr>
              <a:t>los archivos versionados, y varios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clientes </a:t>
            </a:r>
            <a:r>
              <a:rPr lang="es-ES" sz="1050" dirty="0">
                <a:solidFill>
                  <a:schemeClr val="bg1"/>
                </a:solidFill>
                <a:latin typeface="Roboto Mono" panose="020B0604020202020204" charset="0"/>
                <a:ea typeface="Roboto Mono" panose="020B0604020202020204" charset="0"/>
                <a:cs typeface="Rubik"/>
                <a:sym typeface="Rubik"/>
              </a:rPr>
              <a:t>descargan los archivos desde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ese </a:t>
            </a:r>
            <a:r>
              <a:rPr lang="es-ES" sz="1050" dirty="0">
                <a:solidFill>
                  <a:schemeClr val="bg1"/>
                </a:solidFill>
                <a:latin typeface="Roboto Mono" panose="020B0604020202020204" charset="0"/>
                <a:ea typeface="Roboto Mono" panose="020B0604020202020204" charset="0"/>
                <a:cs typeface="Rubik"/>
                <a:sym typeface="Rubik"/>
              </a:rPr>
              <a:t>lugar central. </a:t>
            </a:r>
            <a:endParaRPr lang="es-ES" sz="1050" dirty="0" smtClean="0">
              <a:solidFill>
                <a:schemeClr val="bg1"/>
              </a:solidFill>
              <a:latin typeface="Roboto Mono" panose="020B0604020202020204" charset="0"/>
              <a:ea typeface="Roboto Mono" panose="020B0604020202020204" charset="0"/>
              <a:cs typeface="Rubik"/>
              <a:sym typeface="Rubik"/>
            </a:endParaRPr>
          </a:p>
          <a:p>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Durante </a:t>
            </a:r>
            <a:r>
              <a:rPr lang="es-ES" sz="1050" dirty="0">
                <a:solidFill>
                  <a:schemeClr val="bg1"/>
                </a:solidFill>
                <a:latin typeface="Roboto Mono" panose="020B0604020202020204" charset="0"/>
                <a:ea typeface="Roboto Mono" panose="020B0604020202020204" charset="0"/>
                <a:cs typeface="Rubik"/>
                <a:sym typeface="Rubik"/>
              </a:rPr>
              <a:t>muchos años éste ha sido el estándar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para </a:t>
            </a:r>
            <a:r>
              <a:rPr lang="es-ES" sz="1050" dirty="0">
                <a:solidFill>
                  <a:schemeClr val="bg1"/>
                </a:solidFill>
                <a:latin typeface="Roboto Mono" panose="020B0604020202020204" charset="0"/>
                <a:ea typeface="Roboto Mono" panose="020B0604020202020204" charset="0"/>
                <a:cs typeface="Rubik"/>
                <a:sym typeface="Rubik"/>
              </a:rPr>
              <a:t>el control de versiones.</a:t>
            </a:r>
          </a:p>
          <a:p>
            <a:endParaRPr lang="es-ES" sz="1050" dirty="0">
              <a:solidFill>
                <a:schemeClr val="bg1"/>
              </a:solidFill>
              <a:latin typeface="Roboto Mono" panose="020B0604020202020204" charset="0"/>
              <a:ea typeface="Roboto Mono" panose="020B0604020202020204" charset="0"/>
              <a:cs typeface="Rubik"/>
              <a:sym typeface="Rubik"/>
            </a:endParaRPr>
          </a:p>
          <a:p>
            <a:r>
              <a:rPr lang="es-ES" sz="1050" dirty="0">
                <a:solidFill>
                  <a:schemeClr val="bg1"/>
                </a:solidFill>
                <a:latin typeface="Roboto Mono" panose="020B0604020202020204" charset="0"/>
                <a:ea typeface="Roboto Mono" panose="020B0604020202020204" charset="0"/>
                <a:cs typeface="Rubik"/>
                <a:sym typeface="Rubik"/>
              </a:rPr>
              <a:t>Este sistema ofrece varias ventajas,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como </a:t>
            </a:r>
            <a:r>
              <a:rPr lang="es-ES" sz="1050" dirty="0">
                <a:solidFill>
                  <a:schemeClr val="bg1"/>
                </a:solidFill>
                <a:latin typeface="Roboto Mono" panose="020B0604020202020204" charset="0"/>
                <a:ea typeface="Roboto Mono" panose="020B0604020202020204" charset="0"/>
                <a:cs typeface="Rubik"/>
                <a:sym typeface="Rubik"/>
              </a:rPr>
              <a:t>por ejemplo: Todo el mundo puede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saber </a:t>
            </a:r>
            <a:r>
              <a:rPr lang="es-ES" sz="1050" dirty="0">
                <a:solidFill>
                  <a:schemeClr val="bg1"/>
                </a:solidFill>
                <a:latin typeface="Roboto Mono" panose="020B0604020202020204" charset="0"/>
                <a:ea typeface="Roboto Mono" panose="020B0604020202020204" charset="0"/>
                <a:cs typeface="Rubik"/>
                <a:sym typeface="Rubik"/>
              </a:rPr>
              <a:t>en qué están trabajando los demás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colaboradores </a:t>
            </a:r>
            <a:r>
              <a:rPr lang="es-ES" sz="1050" dirty="0">
                <a:solidFill>
                  <a:schemeClr val="bg1"/>
                </a:solidFill>
                <a:latin typeface="Roboto Mono" panose="020B0604020202020204" charset="0"/>
                <a:ea typeface="Roboto Mono" panose="020B0604020202020204" charset="0"/>
                <a:cs typeface="Rubik"/>
                <a:sym typeface="Rubik"/>
              </a:rPr>
              <a:t>y los administradores tienen control sobre qué archivos pueden ver/modificar cada colaborador. </a:t>
            </a:r>
            <a:endParaRPr lang="es-ES" sz="1050" dirty="0" smtClean="0">
              <a:solidFill>
                <a:schemeClr val="bg1"/>
              </a:solidFill>
              <a:latin typeface="Roboto Mono" panose="020B0604020202020204" charset="0"/>
              <a:ea typeface="Roboto Mono" panose="020B0604020202020204" charset="0"/>
              <a:cs typeface="Rubik"/>
              <a:sym typeface="Rubik"/>
            </a:endParaRPr>
          </a:p>
          <a:p>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Pero </a:t>
            </a:r>
            <a:r>
              <a:rPr lang="es-ES" sz="1050" dirty="0" err="1">
                <a:solidFill>
                  <a:schemeClr val="bg1"/>
                </a:solidFill>
                <a:latin typeface="Roboto Mono" panose="020B0604020202020204" charset="0"/>
                <a:ea typeface="Roboto Mono" panose="020B0604020202020204" charset="0"/>
                <a:cs typeface="Rubik"/>
                <a:sym typeface="Rubik"/>
              </a:rPr>
              <a:t>tambien</a:t>
            </a:r>
            <a:r>
              <a:rPr lang="es-ES" sz="1050" dirty="0">
                <a:solidFill>
                  <a:schemeClr val="bg1"/>
                </a:solidFill>
                <a:latin typeface="Roboto Mono" panose="020B0604020202020204" charset="0"/>
                <a:ea typeface="Roboto Mono" panose="020B0604020202020204" charset="0"/>
                <a:cs typeface="Rubik"/>
                <a:sym typeface="Rubik"/>
              </a:rPr>
              <a:t> presenta un _problema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importante</a:t>
            </a:r>
            <a:r>
              <a:rPr lang="es-ES" sz="1050" dirty="0">
                <a:solidFill>
                  <a:schemeClr val="bg1"/>
                </a:solidFill>
                <a:latin typeface="Roboto Mono" panose="020B0604020202020204" charset="0"/>
                <a:ea typeface="Roboto Mono" panose="020B0604020202020204" charset="0"/>
                <a:cs typeface="Rubik"/>
                <a:sym typeface="Rubik"/>
              </a:rPr>
              <a:t>_: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que </a:t>
            </a:r>
            <a:r>
              <a:rPr lang="es-ES" sz="1050" dirty="0">
                <a:solidFill>
                  <a:schemeClr val="bg1"/>
                </a:solidFill>
                <a:latin typeface="Roboto Mono" panose="020B0604020202020204" charset="0"/>
                <a:ea typeface="Roboto Mono" panose="020B0604020202020204" charset="0"/>
                <a:cs typeface="Rubik"/>
                <a:sym typeface="Rubik"/>
              </a:rPr>
              <a:t>hay un __punto único de fallo__.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a:t>
            </a:r>
            <a:r>
              <a:rPr lang="es-ES" sz="1050" dirty="0">
                <a:solidFill>
                  <a:schemeClr val="bg1"/>
                </a:solidFill>
                <a:latin typeface="Roboto Mono" panose="020B0604020202020204" charset="0"/>
                <a:ea typeface="Roboto Mono" panose="020B0604020202020204" charset="0"/>
                <a:cs typeface="Rubik"/>
                <a:sym typeface="Rubik"/>
              </a:rPr>
              <a:t>Si éste server se cae? Nadie puede seguir trabajando ni </a:t>
            </a:r>
            <a:r>
              <a:rPr lang="es-ES" sz="1050" dirty="0" err="1">
                <a:solidFill>
                  <a:schemeClr val="bg1"/>
                </a:solidFill>
                <a:latin typeface="Roboto Mono" panose="020B0604020202020204" charset="0"/>
                <a:ea typeface="Roboto Mono" panose="020B0604020202020204" charset="0"/>
                <a:cs typeface="Rubik"/>
                <a:sym typeface="Rubik"/>
              </a:rPr>
              <a:t>trackeando</a:t>
            </a:r>
            <a:r>
              <a:rPr lang="es-ES" sz="1050" dirty="0">
                <a:solidFill>
                  <a:schemeClr val="bg1"/>
                </a:solidFill>
                <a:latin typeface="Roboto Mono" panose="020B0604020202020204" charset="0"/>
                <a:ea typeface="Roboto Mono" panose="020B0604020202020204" charset="0"/>
                <a:cs typeface="Rubik"/>
                <a:sym typeface="Rubik"/>
              </a:rPr>
              <a:t> sus cambios. ¿O si se rompe y no hay </a:t>
            </a:r>
            <a:r>
              <a:rPr lang="es-ES" sz="1050" dirty="0" err="1">
                <a:solidFill>
                  <a:schemeClr val="bg1"/>
                </a:solidFill>
                <a:latin typeface="Roboto Mono" panose="020B0604020202020204" charset="0"/>
                <a:ea typeface="Roboto Mono" panose="020B0604020202020204" charset="0"/>
                <a:cs typeface="Rubik"/>
                <a:sym typeface="Rubik"/>
              </a:rPr>
              <a:t>backups</a:t>
            </a:r>
            <a:r>
              <a:rPr lang="es-ES" sz="1050" dirty="0">
                <a:solidFill>
                  <a:schemeClr val="bg1"/>
                </a:solidFill>
                <a:latin typeface="Roboto Mono" panose="020B0604020202020204" charset="0"/>
                <a:ea typeface="Roboto Mono" panose="020B0604020202020204" charset="0"/>
                <a:cs typeface="Rubik"/>
                <a:sym typeface="Rubik"/>
              </a:rPr>
              <a:t>? Se pierde absolutamente _todo_ el trabajo realizado.</a:t>
            </a:r>
            <a:endParaRPr sz="1050" dirty="0">
              <a:solidFill>
                <a:schemeClr val="bg1"/>
              </a:solidFill>
              <a:latin typeface="Roboto Mono" panose="020B0604020202020204" charset="0"/>
              <a:ea typeface="Roboto Mono" panose="020B0604020202020204" charset="0"/>
              <a:cs typeface="Rubik"/>
              <a:sym typeface="Rubik"/>
            </a:endParaRPr>
          </a:p>
        </p:txBody>
      </p:sp>
      <p:pic>
        <p:nvPicPr>
          <p:cNvPr id="2" name="Imagen 1"/>
          <p:cNvPicPr>
            <a:picLocks noChangeAspect="1"/>
          </p:cNvPicPr>
          <p:nvPr/>
        </p:nvPicPr>
        <p:blipFill>
          <a:blip r:embed="rId4"/>
          <a:stretch>
            <a:fillRect/>
          </a:stretch>
        </p:blipFill>
        <p:spPr>
          <a:xfrm>
            <a:off x="4363639" y="299724"/>
            <a:ext cx="4281456" cy="33418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D348A"/>
        </a:solidFill>
        <a:effectLst/>
      </p:bgPr>
    </p:bg>
    <p:spTree>
      <p:nvGrpSpPr>
        <p:cNvPr id="1" name="Shape 174"/>
        <p:cNvGrpSpPr/>
        <p:nvPr/>
      </p:nvGrpSpPr>
      <p:grpSpPr>
        <a:xfrm>
          <a:off x="0" y="0"/>
          <a:ext cx="0" cy="0"/>
          <a:chOff x="0" y="0"/>
          <a:chExt cx="0" cy="0"/>
        </a:xfrm>
      </p:grpSpPr>
      <p:pic>
        <p:nvPicPr>
          <p:cNvPr id="175" name="Google Shape;175;p33"/>
          <p:cNvPicPr preferRelativeResize="0"/>
          <p:nvPr/>
        </p:nvPicPr>
        <p:blipFill rotWithShape="1">
          <a:blip r:embed="rId3">
            <a:alphaModFix amt="63000"/>
          </a:blip>
          <a:srcRect l="21507"/>
          <a:stretch/>
        </p:blipFill>
        <p:spPr>
          <a:xfrm rot="5400000">
            <a:off x="1970678" y="-1850975"/>
            <a:ext cx="5144026" cy="9264550"/>
          </a:xfrm>
          <a:prstGeom prst="rect">
            <a:avLst/>
          </a:prstGeom>
          <a:noFill/>
          <a:ln>
            <a:noFill/>
          </a:ln>
        </p:spPr>
      </p:pic>
      <p:sp>
        <p:nvSpPr>
          <p:cNvPr id="176" name="Google Shape;176;p33"/>
          <p:cNvSpPr txBox="1"/>
          <p:nvPr/>
        </p:nvSpPr>
        <p:spPr>
          <a:xfrm>
            <a:off x="314500" y="289875"/>
            <a:ext cx="5133000" cy="537300"/>
          </a:xfrm>
          <a:prstGeom prst="rect">
            <a:avLst/>
          </a:prstGeom>
          <a:noFill/>
          <a:ln>
            <a:noFill/>
          </a:ln>
        </p:spPr>
        <p:txBody>
          <a:bodyPr spcFirstLastPara="1" wrap="square" lIns="91425" tIns="91425" rIns="91425" bIns="91425" anchor="t" anchorCtr="0">
            <a:noAutofit/>
          </a:bodyPr>
          <a:lstStyle/>
          <a:p>
            <a:pPr lvl="0"/>
            <a:r>
              <a:rPr lang="es-AR" sz="2000" b="1" dirty="0">
                <a:solidFill>
                  <a:schemeClr val="bg1"/>
                </a:solidFill>
                <a:latin typeface="Roboto Mono" panose="020B0604020202020204" charset="0"/>
                <a:ea typeface="Roboto Mono" panose="020B0604020202020204" charset="0"/>
              </a:rPr>
              <a:t>Distribuido</a:t>
            </a:r>
            <a:r>
              <a:rPr lang="es" sz="2800" b="1" dirty="0" smtClean="0">
                <a:solidFill>
                  <a:srgbClr val="FFFFFF"/>
                </a:solidFill>
                <a:latin typeface="Rubik"/>
                <a:ea typeface="Rubik"/>
                <a:cs typeface="Rubik"/>
                <a:sym typeface="Rubik"/>
              </a:rPr>
              <a:t>|</a:t>
            </a:r>
            <a:endParaRPr sz="2800" b="1" dirty="0">
              <a:solidFill>
                <a:srgbClr val="FFFFFF"/>
              </a:solidFill>
              <a:latin typeface="Rubik"/>
              <a:ea typeface="Rubik"/>
              <a:cs typeface="Rubik"/>
              <a:sym typeface="Rubik"/>
            </a:endParaRPr>
          </a:p>
        </p:txBody>
      </p:sp>
      <p:sp>
        <p:nvSpPr>
          <p:cNvPr id="177" name="Google Shape;177;p33"/>
          <p:cNvSpPr txBox="1"/>
          <p:nvPr/>
        </p:nvSpPr>
        <p:spPr>
          <a:xfrm>
            <a:off x="0" y="755072"/>
            <a:ext cx="8669213" cy="4523510"/>
          </a:xfrm>
          <a:prstGeom prst="rect">
            <a:avLst/>
          </a:prstGeom>
          <a:noFill/>
          <a:ln>
            <a:noFill/>
          </a:ln>
        </p:spPr>
        <p:txBody>
          <a:bodyPr spcFirstLastPara="1" wrap="square" lIns="91425" tIns="91425" rIns="91425" bIns="91425" anchor="t" anchorCtr="0">
            <a:noAutofit/>
          </a:bodyPr>
          <a:lstStyle/>
          <a:p>
            <a:endParaRPr lang="es-ES" sz="1050" dirty="0" smtClean="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smtClean="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smtClean="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endParaRPr lang="es-ES" sz="1050" dirty="0" smtClean="0">
              <a:solidFill>
                <a:schemeClr val="bg1"/>
              </a:solidFill>
              <a:latin typeface="Roboto Mono" panose="020B0604020202020204" charset="0"/>
              <a:ea typeface="Roboto Mono" panose="020B0604020202020204" charset="0"/>
              <a:cs typeface="Rubik"/>
              <a:sym typeface="Rubik"/>
            </a:endParaRPr>
          </a:p>
          <a:p>
            <a:endParaRPr lang="es-ES" sz="1050" dirty="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Es </a:t>
            </a:r>
            <a:r>
              <a:rPr lang="es-ES" sz="1050" dirty="0">
                <a:solidFill>
                  <a:schemeClr val="bg1"/>
                </a:solidFill>
                <a:latin typeface="Roboto Mono" panose="020B0604020202020204" charset="0"/>
                <a:ea typeface="Roboto Mono" panose="020B0604020202020204" charset="0"/>
                <a:cs typeface="Rubik"/>
                <a:sym typeface="Rubik"/>
              </a:rPr>
              <a:t>aquí donde entran los sistemas de control de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versiones </a:t>
            </a:r>
            <a:r>
              <a:rPr lang="es-ES" sz="1050" dirty="0">
                <a:solidFill>
                  <a:schemeClr val="bg1"/>
                </a:solidFill>
                <a:latin typeface="Roboto Mono" panose="020B0604020202020204" charset="0"/>
                <a:ea typeface="Roboto Mono" panose="020B0604020202020204" charset="0"/>
                <a:cs typeface="Rubik"/>
                <a:sym typeface="Rubik"/>
              </a:rPr>
              <a:t>distribuidos (_</a:t>
            </a:r>
            <a:r>
              <a:rPr lang="es-ES" sz="1050" dirty="0" err="1">
                <a:solidFill>
                  <a:schemeClr val="bg1"/>
                </a:solidFill>
                <a:latin typeface="Roboto Mono" panose="020B0604020202020204" charset="0"/>
                <a:ea typeface="Roboto Mono" panose="020B0604020202020204" charset="0"/>
                <a:cs typeface="Rubik"/>
                <a:sym typeface="Rubik"/>
              </a:rPr>
              <a:t>Distributed</a:t>
            </a:r>
            <a:r>
              <a:rPr lang="es-ES" sz="1050" dirty="0">
                <a:solidFill>
                  <a:schemeClr val="bg1"/>
                </a:solidFill>
                <a:latin typeface="Roboto Mono" panose="020B0604020202020204" charset="0"/>
                <a:ea typeface="Roboto Mono" panose="020B0604020202020204" charset="0"/>
                <a:cs typeface="Rubik"/>
                <a:sym typeface="Rubik"/>
              </a:rPr>
              <a:t> </a:t>
            </a:r>
            <a:r>
              <a:rPr lang="es-ES" sz="1050" dirty="0" err="1">
                <a:solidFill>
                  <a:schemeClr val="bg1"/>
                </a:solidFill>
                <a:latin typeface="Roboto Mono" panose="020B0604020202020204" charset="0"/>
                <a:ea typeface="Roboto Mono" panose="020B0604020202020204" charset="0"/>
                <a:cs typeface="Rubik"/>
                <a:sym typeface="Rubik"/>
              </a:rPr>
              <a:t>Version</a:t>
            </a:r>
            <a:r>
              <a:rPr lang="es-ES" sz="1050" dirty="0">
                <a:solidFill>
                  <a:schemeClr val="bg1"/>
                </a:solidFill>
                <a:latin typeface="Roboto Mono" panose="020B0604020202020204" charset="0"/>
                <a:ea typeface="Roboto Mono" panose="020B0604020202020204" charset="0"/>
                <a:cs typeface="Rubik"/>
                <a:sym typeface="Rubik"/>
              </a:rPr>
              <a:t> Control </a:t>
            </a:r>
            <a:r>
              <a:rPr lang="es-ES" sz="1050" dirty="0" err="1">
                <a:solidFill>
                  <a:schemeClr val="bg1"/>
                </a:solidFill>
                <a:latin typeface="Roboto Mono" panose="020B0604020202020204" charset="0"/>
                <a:ea typeface="Roboto Mono" panose="020B0604020202020204" charset="0"/>
                <a:cs typeface="Rubik"/>
                <a:sym typeface="Rubik"/>
              </a:rPr>
              <a:t>Systems</a:t>
            </a:r>
            <a:r>
              <a:rPr lang="es-ES" sz="1050" dirty="0">
                <a:solidFill>
                  <a:schemeClr val="bg1"/>
                </a:solidFill>
                <a:latin typeface="Roboto Mono" panose="020B0604020202020204" charset="0"/>
                <a:ea typeface="Roboto Mono" panose="020B0604020202020204" charset="0"/>
                <a:cs typeface="Rubik"/>
                <a:sym typeface="Rubik"/>
              </a:rPr>
              <a:t>_ o __</a:t>
            </a:r>
            <a:r>
              <a:rPr lang="es-ES" sz="1050" dirty="0" err="1">
                <a:solidFill>
                  <a:schemeClr val="bg1"/>
                </a:solidFill>
                <a:latin typeface="Roboto Mono" panose="020B0604020202020204" charset="0"/>
                <a:ea typeface="Roboto Mono" panose="020B0604020202020204" charset="0"/>
                <a:cs typeface="Rubik"/>
                <a:sym typeface="Rubik"/>
              </a:rPr>
              <a:t>DVCSs</a:t>
            </a:r>
            <a:r>
              <a:rPr lang="es-ES" sz="1050" dirty="0">
                <a:solidFill>
                  <a:schemeClr val="bg1"/>
                </a:solidFill>
                <a:latin typeface="Roboto Mono" panose="020B0604020202020204" charset="0"/>
                <a:ea typeface="Roboto Mono" panose="020B0604020202020204" charset="0"/>
                <a:cs typeface="Rubik"/>
                <a:sym typeface="Rubik"/>
              </a:rPr>
              <a:t>__ en inglés). En un DVCS (como __</a:t>
            </a:r>
            <a:r>
              <a:rPr lang="es-ES" sz="1050" dirty="0" err="1">
                <a:solidFill>
                  <a:schemeClr val="bg1"/>
                </a:solidFill>
                <a:latin typeface="Roboto Mono" panose="020B0604020202020204" charset="0"/>
                <a:ea typeface="Roboto Mono" panose="020B0604020202020204" charset="0"/>
                <a:cs typeface="Rubik"/>
                <a:sym typeface="Rubik"/>
              </a:rPr>
              <a:t>Git</a:t>
            </a:r>
            <a:r>
              <a:rPr lang="es-ES" sz="1050" dirty="0">
                <a:solidFill>
                  <a:schemeClr val="bg1"/>
                </a:solidFill>
                <a:latin typeface="Roboto Mono" panose="020B0604020202020204" charset="0"/>
                <a:ea typeface="Roboto Mono" panose="020B0604020202020204" charset="0"/>
                <a:cs typeface="Rubik"/>
                <a:sym typeface="Rubik"/>
              </a:rPr>
              <a:t>__, __Mercurial__, __</a:t>
            </a:r>
            <a:r>
              <a:rPr lang="es-ES" sz="1050" dirty="0" err="1">
                <a:solidFill>
                  <a:schemeClr val="bg1"/>
                </a:solidFill>
                <a:latin typeface="Roboto Mono" panose="020B0604020202020204" charset="0"/>
                <a:ea typeface="Roboto Mono" panose="020B0604020202020204" charset="0"/>
                <a:cs typeface="Rubik"/>
                <a:sym typeface="Rubik"/>
              </a:rPr>
              <a:t>Bazaar</a:t>
            </a:r>
            <a:r>
              <a:rPr lang="es-ES" sz="1050" dirty="0">
                <a:solidFill>
                  <a:schemeClr val="bg1"/>
                </a:solidFill>
                <a:latin typeface="Roboto Mono" panose="020B0604020202020204" charset="0"/>
                <a:ea typeface="Roboto Mono" panose="020B0604020202020204" charset="0"/>
                <a:cs typeface="Rubik"/>
                <a:sym typeface="Rubik"/>
              </a:rPr>
              <a:t>__ o __</a:t>
            </a:r>
            <a:r>
              <a:rPr lang="es-ES" sz="1050" dirty="0" err="1">
                <a:solidFill>
                  <a:schemeClr val="bg1"/>
                </a:solidFill>
                <a:latin typeface="Roboto Mono" panose="020B0604020202020204" charset="0"/>
                <a:ea typeface="Roboto Mono" panose="020B0604020202020204" charset="0"/>
                <a:cs typeface="Rubik"/>
                <a:sym typeface="Rubik"/>
              </a:rPr>
              <a:t>Darcs</a:t>
            </a:r>
            <a:r>
              <a:rPr lang="es-ES" sz="1050" dirty="0">
                <a:solidFill>
                  <a:schemeClr val="bg1"/>
                </a:solidFill>
                <a:latin typeface="Roboto Mono" panose="020B0604020202020204" charset="0"/>
                <a:ea typeface="Roboto Mono" panose="020B0604020202020204" charset="0"/>
                <a:cs typeface="Rubik"/>
                <a:sym typeface="Rubik"/>
              </a:rPr>
              <a:t>__), </a:t>
            </a:r>
            <a:r>
              <a:rPr lang="es-ES" sz="1050" dirty="0" smtClean="0">
                <a:solidFill>
                  <a:schemeClr val="bg1"/>
                </a:solidFill>
                <a:latin typeface="Roboto Mono" panose="020B0604020202020204" charset="0"/>
                <a:ea typeface="Roboto Mono" panose="020B0604020202020204" charset="0"/>
                <a:cs typeface="Rubik"/>
                <a:sym typeface="Rubik"/>
              </a:rPr>
              <a:t>los </a:t>
            </a:r>
            <a:r>
              <a:rPr lang="es-ES" sz="1050" dirty="0">
                <a:solidFill>
                  <a:schemeClr val="bg1"/>
                </a:solidFill>
                <a:latin typeface="Roboto Mono" panose="020B0604020202020204" charset="0"/>
                <a:ea typeface="Roboto Mono" panose="020B0604020202020204" charset="0"/>
                <a:cs typeface="Rubik"/>
                <a:sym typeface="Rubik"/>
              </a:rPr>
              <a:t>clientes no sólo descargan la última instantánea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de </a:t>
            </a:r>
            <a:r>
              <a:rPr lang="es-ES" sz="1050" dirty="0">
                <a:solidFill>
                  <a:schemeClr val="bg1"/>
                </a:solidFill>
                <a:latin typeface="Roboto Mono" panose="020B0604020202020204" charset="0"/>
                <a:ea typeface="Roboto Mono" panose="020B0604020202020204" charset="0"/>
                <a:cs typeface="Rubik"/>
                <a:sym typeface="Rubik"/>
              </a:rPr>
              <a:t>los archivos: replican completamente el repositorio. </a:t>
            </a:r>
            <a:endParaRPr lang="es-ES" sz="1050" dirty="0" smtClean="0">
              <a:solidFill>
                <a:schemeClr val="bg1"/>
              </a:solidFill>
              <a:latin typeface="Roboto Mono" panose="020B0604020202020204" charset="0"/>
              <a:ea typeface="Roboto Mono" panose="020B0604020202020204" charset="0"/>
              <a:cs typeface="Rubik"/>
              <a:sym typeface="Rubik"/>
            </a:endParaRPr>
          </a:p>
          <a:p>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Así</a:t>
            </a:r>
            <a:r>
              <a:rPr lang="es-ES" sz="1050" dirty="0">
                <a:solidFill>
                  <a:schemeClr val="bg1"/>
                </a:solidFill>
                <a:latin typeface="Roboto Mono" panose="020B0604020202020204" charset="0"/>
                <a:ea typeface="Roboto Mono" panose="020B0604020202020204" charset="0"/>
                <a:cs typeface="Rubik"/>
                <a:sym typeface="Rubik"/>
              </a:rPr>
              <a:t>, si un servidor muere, y estos sistemas estaban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colaborando </a:t>
            </a:r>
            <a:r>
              <a:rPr lang="es-ES" sz="1050" dirty="0">
                <a:solidFill>
                  <a:schemeClr val="bg1"/>
                </a:solidFill>
                <a:latin typeface="Roboto Mono" panose="020B0604020202020204" charset="0"/>
                <a:ea typeface="Roboto Mono" panose="020B0604020202020204" charset="0"/>
                <a:cs typeface="Rubik"/>
                <a:sym typeface="Rubik"/>
              </a:rPr>
              <a:t>a través de él,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cualquiera </a:t>
            </a:r>
            <a:r>
              <a:rPr lang="es-ES" sz="1050" dirty="0">
                <a:solidFill>
                  <a:schemeClr val="bg1"/>
                </a:solidFill>
                <a:latin typeface="Roboto Mono" panose="020B0604020202020204" charset="0"/>
                <a:ea typeface="Roboto Mono" panose="020B0604020202020204" charset="0"/>
                <a:cs typeface="Rubik"/>
                <a:sym typeface="Rubik"/>
              </a:rPr>
              <a:t>de los repositorios de los clientes puede </a:t>
            </a:r>
            <a:endParaRPr lang="es-ES" sz="1050" dirty="0" smtClean="0">
              <a:solidFill>
                <a:schemeClr val="bg1"/>
              </a:solidFill>
              <a:latin typeface="Roboto Mono" panose="020B0604020202020204" charset="0"/>
              <a:ea typeface="Roboto Mono" panose="020B0604020202020204" charset="0"/>
              <a:cs typeface="Rubik"/>
              <a:sym typeface="Rubik"/>
            </a:endParaRPr>
          </a:p>
          <a:p>
            <a:r>
              <a:rPr lang="es-ES" sz="1050" dirty="0" smtClean="0">
                <a:solidFill>
                  <a:schemeClr val="bg1"/>
                </a:solidFill>
                <a:latin typeface="Roboto Mono" panose="020B0604020202020204" charset="0"/>
                <a:ea typeface="Roboto Mono" panose="020B0604020202020204" charset="0"/>
                <a:cs typeface="Rubik"/>
                <a:sym typeface="Rubik"/>
              </a:rPr>
              <a:t>copiarse </a:t>
            </a:r>
            <a:r>
              <a:rPr lang="es-ES" sz="1050" dirty="0">
                <a:solidFill>
                  <a:schemeClr val="bg1"/>
                </a:solidFill>
                <a:latin typeface="Roboto Mono" panose="020B0604020202020204" charset="0"/>
                <a:ea typeface="Roboto Mono" panose="020B0604020202020204" charset="0"/>
                <a:cs typeface="Rubik"/>
                <a:sym typeface="Rubik"/>
              </a:rPr>
              <a:t>en el servidor para restaurarlo.</a:t>
            </a:r>
            <a:endParaRPr sz="1050" dirty="0">
              <a:solidFill>
                <a:schemeClr val="bg1"/>
              </a:solidFill>
              <a:latin typeface="Roboto Mono" panose="020B0604020202020204" charset="0"/>
              <a:ea typeface="Roboto Mono" panose="020B0604020202020204" charset="0"/>
              <a:cs typeface="Rubik"/>
              <a:sym typeface="Rubik"/>
            </a:endParaRPr>
          </a:p>
        </p:txBody>
      </p:sp>
      <p:pic>
        <p:nvPicPr>
          <p:cNvPr id="3" name="Imagen 2"/>
          <p:cNvPicPr>
            <a:picLocks noChangeAspect="1"/>
          </p:cNvPicPr>
          <p:nvPr/>
        </p:nvPicPr>
        <p:blipFill>
          <a:blip r:embed="rId4"/>
          <a:stretch>
            <a:fillRect/>
          </a:stretch>
        </p:blipFill>
        <p:spPr>
          <a:xfrm>
            <a:off x="5022273" y="209287"/>
            <a:ext cx="3812150" cy="4660586"/>
          </a:xfrm>
          <a:prstGeom prst="rect">
            <a:avLst/>
          </a:prstGeom>
        </p:spPr>
      </p:pic>
    </p:spTree>
    <p:extLst>
      <p:ext uri="{BB962C8B-B14F-4D97-AF65-F5344CB8AC3E}">
        <p14:creationId xmlns:p14="http://schemas.microsoft.com/office/powerpoint/2010/main" val="2084915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278558" y="326908"/>
            <a:ext cx="6922200" cy="615523"/>
          </a:xfrm>
          <a:prstGeom prst="rect">
            <a:avLst/>
          </a:prstGeom>
          <a:noFill/>
          <a:ln>
            <a:noFill/>
          </a:ln>
        </p:spPr>
        <p:txBody>
          <a:bodyPr spcFirstLastPara="1" wrap="square" lIns="91425" tIns="91425" rIns="91425" bIns="91425" anchor="t" anchorCtr="0">
            <a:spAutoFit/>
          </a:bodyPr>
          <a:lstStyle/>
          <a:p>
            <a:r>
              <a:rPr lang="es-AR" sz="2000" b="1" dirty="0">
                <a:solidFill>
                  <a:schemeClr val="bg1"/>
                </a:solidFill>
                <a:latin typeface="Roboto Mono" panose="020B0604020202020204" charset="0"/>
                <a:ea typeface="Roboto Mono" panose="020B0604020202020204" charset="0"/>
              </a:rPr>
              <a:t>Historia de </a:t>
            </a:r>
            <a:r>
              <a:rPr lang="es-AR" sz="2000" b="1" dirty="0" err="1">
                <a:solidFill>
                  <a:schemeClr val="bg1"/>
                </a:solidFill>
                <a:latin typeface="Roboto Mono" panose="020B0604020202020204" charset="0"/>
                <a:ea typeface="Roboto Mono" panose="020B0604020202020204" charset="0"/>
              </a:rPr>
              <a:t>Git</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445694" y="1001934"/>
            <a:ext cx="8253045" cy="3442437"/>
          </a:xfrm>
          <a:prstGeom prst="rect">
            <a:avLst/>
          </a:prstGeom>
          <a:noFill/>
          <a:ln>
            <a:noFill/>
          </a:ln>
        </p:spPr>
        <p:txBody>
          <a:bodyPr spcFirstLastPara="1" wrap="square" lIns="91425" tIns="91425" rIns="91425" bIns="91425" anchor="t" anchorCtr="0">
            <a:noAutofit/>
          </a:bodyPr>
          <a:lstStyle/>
          <a:p>
            <a:pPr algn="ctr"/>
            <a:r>
              <a:rPr lang="es-ES" sz="1050" dirty="0">
                <a:solidFill>
                  <a:schemeClr val="bg1"/>
                </a:solidFill>
                <a:latin typeface="Roboto Mono" panose="020B0604020202020204" charset="0"/>
                <a:ea typeface="Roboto Mono" panose="020B0604020202020204" charset="0"/>
              </a:rPr>
              <a:t>Como muchas de las grandes cosas en esta vida, __</a:t>
            </a:r>
            <a:r>
              <a:rPr lang="es-ES" sz="1050" dirty="0" err="1">
                <a:solidFill>
                  <a:schemeClr val="bg1"/>
                </a:solidFill>
                <a:latin typeface="Roboto Mono" panose="020B0604020202020204" charset="0"/>
                <a:ea typeface="Roboto Mono" panose="020B0604020202020204" charset="0"/>
              </a:rPr>
              <a:t>Git</a:t>
            </a:r>
            <a:r>
              <a:rPr lang="es-ES" sz="1050" dirty="0">
                <a:solidFill>
                  <a:schemeClr val="bg1"/>
                </a:solidFill>
                <a:latin typeface="Roboto Mono" panose="020B0604020202020204" charset="0"/>
                <a:ea typeface="Roboto Mono" panose="020B0604020202020204" charset="0"/>
              </a:rPr>
              <a:t>__ comenzó con un poco de destrucción creativa y encendida polémica. El núcleo de Linux es un proyecto de software de código abierto con un alcance bastante grande. Durante la mayor parte del mantenimiento del núcleo de Linux (1991-2002), los cambios en el software se pasaron en forma de parches y archivos. En 2002, el proyecto del núcleo de Linux empezó a usar un DVCS propietario llamado __</a:t>
            </a:r>
            <a:r>
              <a:rPr lang="es-ES" sz="1050" dirty="0" err="1">
                <a:solidFill>
                  <a:schemeClr val="bg1"/>
                </a:solidFill>
                <a:latin typeface="Roboto Mono" panose="020B0604020202020204" charset="0"/>
                <a:ea typeface="Roboto Mono" panose="020B0604020202020204" charset="0"/>
              </a:rPr>
              <a:t>BitKeeper</a:t>
            </a:r>
            <a:r>
              <a:rPr lang="es-ES" sz="1050" dirty="0">
                <a:solidFill>
                  <a:schemeClr val="bg1"/>
                </a:solidFill>
                <a:latin typeface="Roboto Mono" panose="020B0604020202020204" charset="0"/>
                <a:ea typeface="Roboto Mono" panose="020B0604020202020204" charset="0"/>
              </a:rPr>
              <a:t>__.</a:t>
            </a:r>
          </a:p>
          <a:p>
            <a:pPr algn="ctr"/>
            <a:endParaRPr lang="es-ES" sz="1050" dirty="0">
              <a:solidFill>
                <a:schemeClr val="bg1"/>
              </a:solidFill>
              <a:latin typeface="Roboto Mono" panose="020B0604020202020204" charset="0"/>
              <a:ea typeface="Roboto Mono" panose="020B0604020202020204" charset="0"/>
            </a:endParaRPr>
          </a:p>
          <a:p>
            <a:pPr algn="ctr"/>
            <a:r>
              <a:rPr lang="es-ES" sz="1050" dirty="0">
                <a:solidFill>
                  <a:schemeClr val="bg1"/>
                </a:solidFill>
                <a:latin typeface="Roboto Mono" panose="020B0604020202020204" charset="0"/>
                <a:ea typeface="Roboto Mono" panose="020B0604020202020204" charset="0"/>
              </a:rPr>
              <a:t>En 2005, la relación entre la comunidad que desarrollaba el núcleo de Linux y la compañía que desarrollaba </a:t>
            </a:r>
            <a:r>
              <a:rPr lang="es-ES" sz="1050" dirty="0" err="1">
                <a:solidFill>
                  <a:schemeClr val="bg1"/>
                </a:solidFill>
                <a:latin typeface="Roboto Mono" panose="020B0604020202020204" charset="0"/>
                <a:ea typeface="Roboto Mono" panose="020B0604020202020204" charset="0"/>
              </a:rPr>
              <a:t>BitKeeper</a:t>
            </a:r>
            <a:r>
              <a:rPr lang="es-ES" sz="1050" dirty="0">
                <a:solidFill>
                  <a:schemeClr val="bg1"/>
                </a:solidFill>
                <a:latin typeface="Roboto Mono" panose="020B0604020202020204" charset="0"/>
                <a:ea typeface="Roboto Mono" panose="020B0604020202020204" charset="0"/>
              </a:rPr>
              <a:t> se vino abajo, y la herramienta dejó de ser ofrecida gratuitamente. Esto impulsó a la comunidad de desarrollo de Linux (y en particular a </a:t>
            </a:r>
            <a:r>
              <a:rPr lang="es-ES" sz="1050" dirty="0" err="1">
                <a:solidFill>
                  <a:schemeClr val="bg1"/>
                </a:solidFill>
                <a:latin typeface="Roboto Mono" panose="020B0604020202020204" charset="0"/>
                <a:ea typeface="Roboto Mono" panose="020B0604020202020204" charset="0"/>
              </a:rPr>
              <a:t>Linus</a:t>
            </a:r>
            <a:r>
              <a:rPr lang="es-ES" sz="1050" dirty="0">
                <a:solidFill>
                  <a:schemeClr val="bg1"/>
                </a:solidFill>
                <a:latin typeface="Roboto Mono" panose="020B0604020202020204" charset="0"/>
                <a:ea typeface="Roboto Mono" panose="020B0604020202020204" charset="0"/>
              </a:rPr>
              <a:t> </a:t>
            </a:r>
            <a:r>
              <a:rPr lang="es-ES" sz="1050" dirty="0" err="1">
                <a:solidFill>
                  <a:schemeClr val="bg1"/>
                </a:solidFill>
                <a:latin typeface="Roboto Mono" panose="020B0604020202020204" charset="0"/>
                <a:ea typeface="Roboto Mono" panose="020B0604020202020204" charset="0"/>
              </a:rPr>
              <a:t>Torvalds</a:t>
            </a:r>
            <a:r>
              <a:rPr lang="es-ES" sz="1050" dirty="0">
                <a:solidFill>
                  <a:schemeClr val="bg1"/>
                </a:solidFill>
                <a:latin typeface="Roboto Mono" panose="020B0604020202020204" charset="0"/>
                <a:ea typeface="Roboto Mono" panose="020B0604020202020204" charset="0"/>
              </a:rPr>
              <a:t>, el creador de Linux) a desarrollar su propia herramienta basada en algunas de las lecciones que aprendieron durante el uso de </a:t>
            </a:r>
            <a:r>
              <a:rPr lang="es-ES" sz="1050" dirty="0" err="1">
                <a:solidFill>
                  <a:schemeClr val="bg1"/>
                </a:solidFill>
                <a:latin typeface="Roboto Mono" panose="020B0604020202020204" charset="0"/>
                <a:ea typeface="Roboto Mono" panose="020B0604020202020204" charset="0"/>
              </a:rPr>
              <a:t>BitKeeper</a:t>
            </a:r>
            <a:r>
              <a:rPr lang="es-ES" sz="1050" dirty="0">
                <a:solidFill>
                  <a:schemeClr val="bg1"/>
                </a:solidFill>
                <a:latin typeface="Roboto Mono" panose="020B0604020202020204" charset="0"/>
                <a:ea typeface="Roboto Mono" panose="020B0604020202020204" charset="0"/>
              </a:rPr>
              <a:t>. Algunos de los objetivos del nuevo sistema:</a:t>
            </a:r>
          </a:p>
          <a:p>
            <a:pPr algn="ctr"/>
            <a:endParaRPr lang="es-ES" sz="1050" dirty="0">
              <a:solidFill>
                <a:schemeClr val="bg1"/>
              </a:solidFill>
              <a:latin typeface="Roboto Mono" panose="020B0604020202020204" charset="0"/>
              <a:ea typeface="Roboto Mono" panose="020B0604020202020204" charset="0"/>
            </a:endParaRPr>
          </a:p>
          <a:p>
            <a:pPr algn="ctr"/>
            <a:r>
              <a:rPr lang="es-ES" sz="1050" dirty="0">
                <a:solidFill>
                  <a:schemeClr val="bg1"/>
                </a:solidFill>
                <a:latin typeface="Roboto Mono" panose="020B0604020202020204" charset="0"/>
                <a:ea typeface="Roboto Mono" panose="020B0604020202020204" charset="0"/>
              </a:rPr>
              <a:t>* Velocidad</a:t>
            </a:r>
          </a:p>
          <a:p>
            <a:pPr algn="ctr"/>
            <a:r>
              <a:rPr lang="es-ES" sz="1050" dirty="0">
                <a:solidFill>
                  <a:schemeClr val="bg1"/>
                </a:solidFill>
                <a:latin typeface="Roboto Mono" panose="020B0604020202020204" charset="0"/>
                <a:ea typeface="Roboto Mono" panose="020B0604020202020204" charset="0"/>
              </a:rPr>
              <a:t>* Diseño sencillo</a:t>
            </a:r>
          </a:p>
          <a:p>
            <a:pPr algn="ctr"/>
            <a:r>
              <a:rPr lang="es-ES" sz="1050" dirty="0">
                <a:solidFill>
                  <a:schemeClr val="bg1"/>
                </a:solidFill>
                <a:latin typeface="Roboto Mono" panose="020B0604020202020204" charset="0"/>
                <a:ea typeface="Roboto Mono" panose="020B0604020202020204" charset="0"/>
              </a:rPr>
              <a:t>* Fuerte apoyo al desarrollo no lineal (miles de ramas paralelas)</a:t>
            </a:r>
          </a:p>
          <a:p>
            <a:pPr algn="ctr"/>
            <a:r>
              <a:rPr lang="es-ES" sz="1050" dirty="0">
                <a:solidFill>
                  <a:schemeClr val="bg1"/>
                </a:solidFill>
                <a:latin typeface="Roboto Mono" panose="020B0604020202020204" charset="0"/>
                <a:ea typeface="Roboto Mono" panose="020B0604020202020204" charset="0"/>
              </a:rPr>
              <a:t>* Completamente distribuido</a:t>
            </a:r>
          </a:p>
          <a:p>
            <a:pPr algn="ctr"/>
            <a:r>
              <a:rPr lang="es-ES" sz="1050" dirty="0">
                <a:solidFill>
                  <a:schemeClr val="bg1"/>
                </a:solidFill>
                <a:latin typeface="Roboto Mono" panose="020B0604020202020204" charset="0"/>
                <a:ea typeface="Roboto Mono" panose="020B0604020202020204" charset="0"/>
              </a:rPr>
              <a:t>* Capaz de manejar grandes proyectos (como el núcleo de Linux) de manera eficiente (velocidad y tamaño de los datos)</a:t>
            </a:r>
          </a:p>
          <a:p>
            <a:pPr algn="ctr"/>
            <a:endParaRPr lang="es-ES" sz="1050" dirty="0">
              <a:solidFill>
                <a:schemeClr val="bg1"/>
              </a:solidFill>
              <a:latin typeface="Roboto Mono" panose="020B0604020202020204" charset="0"/>
              <a:ea typeface="Roboto Mono" panose="020B0604020202020204" charset="0"/>
            </a:endParaRPr>
          </a:p>
          <a:p>
            <a:pPr algn="ctr"/>
            <a:r>
              <a:rPr lang="es-ES" sz="1050" dirty="0">
                <a:solidFill>
                  <a:schemeClr val="bg1"/>
                </a:solidFill>
                <a:latin typeface="Roboto Mono" panose="020B0604020202020204" charset="0"/>
                <a:ea typeface="Roboto Mono" panose="020B0604020202020204" charset="0"/>
              </a:rPr>
              <a:t>Desde su nacimiento en 2005, </a:t>
            </a:r>
            <a:r>
              <a:rPr lang="es-ES" sz="1050" dirty="0" err="1">
                <a:solidFill>
                  <a:schemeClr val="bg1"/>
                </a:solidFill>
                <a:latin typeface="Roboto Mono" panose="020B0604020202020204" charset="0"/>
                <a:ea typeface="Roboto Mono" panose="020B0604020202020204" charset="0"/>
              </a:rPr>
              <a:t>Git</a:t>
            </a:r>
            <a:r>
              <a:rPr lang="es-ES" sz="1050" dirty="0">
                <a:solidFill>
                  <a:schemeClr val="bg1"/>
                </a:solidFill>
                <a:latin typeface="Roboto Mono" panose="020B0604020202020204" charset="0"/>
                <a:ea typeface="Roboto Mono" panose="020B0604020202020204" charset="0"/>
              </a:rPr>
              <a:t> ha evolucionado y madurado para ser fácil de usar y aún conservar estas cualidades iniciales. Es tremendamente rápido, muy eficiente a gran escala, y tiene un increíble sistema de ramificación (</a:t>
            </a:r>
            <a:r>
              <a:rPr lang="es-ES" sz="1050" dirty="0" err="1">
                <a:solidFill>
                  <a:schemeClr val="bg1"/>
                </a:solidFill>
                <a:latin typeface="Roboto Mono" panose="020B0604020202020204" charset="0"/>
                <a:ea typeface="Roboto Mono" panose="020B0604020202020204" charset="0"/>
              </a:rPr>
              <a:t>branching</a:t>
            </a:r>
            <a:r>
              <a:rPr lang="es-ES" sz="1050" dirty="0">
                <a:solidFill>
                  <a:schemeClr val="bg1"/>
                </a:solidFill>
                <a:latin typeface="Roboto Mono" panose="020B0604020202020204" charset="0"/>
                <a:ea typeface="Roboto Mono" panose="020B0604020202020204" charset="0"/>
              </a:rPr>
              <a:t>) para desarrollo no lineal.</a:t>
            </a:r>
            <a:endParaRPr lang="es-ES" sz="1050" dirty="0">
              <a:solidFill>
                <a:schemeClr val="bg1"/>
              </a:solidFill>
              <a:latin typeface="Roboto Mono" panose="020B0604020202020204" charset="0"/>
              <a:ea typeface="Roboto Mono" panose="020B060402020202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grpSp>
        <p:nvGrpSpPr>
          <p:cNvPr id="215" name="Google Shape;215;p37"/>
          <p:cNvGrpSpPr/>
          <p:nvPr/>
        </p:nvGrpSpPr>
        <p:grpSpPr>
          <a:xfrm>
            <a:off x="6886501" y="677664"/>
            <a:ext cx="1381873" cy="1381873"/>
            <a:chOff x="4889845" y="963335"/>
            <a:chExt cx="1596803" cy="1596803"/>
          </a:xfrm>
        </p:grpSpPr>
        <p:grpSp>
          <p:nvGrpSpPr>
            <p:cNvPr id="216" name="Google Shape;216;p37"/>
            <p:cNvGrpSpPr/>
            <p:nvPr/>
          </p:nvGrpSpPr>
          <p:grpSpPr>
            <a:xfrm>
              <a:off x="4889845" y="963335"/>
              <a:ext cx="1596803" cy="1596803"/>
              <a:chOff x="3044100" y="1158150"/>
              <a:chExt cx="2827200" cy="2827200"/>
            </a:xfrm>
          </p:grpSpPr>
          <p:grpSp>
            <p:nvGrpSpPr>
              <p:cNvPr id="217" name="Google Shape;217;p37"/>
              <p:cNvGrpSpPr/>
              <p:nvPr/>
            </p:nvGrpSpPr>
            <p:grpSpPr>
              <a:xfrm>
                <a:off x="3210000" y="1324050"/>
                <a:ext cx="2495400" cy="2495400"/>
                <a:chOff x="3210000" y="1324050"/>
                <a:chExt cx="2495400" cy="2495400"/>
              </a:xfrm>
            </p:grpSpPr>
            <p:sp>
              <p:nvSpPr>
                <p:cNvPr id="218" name="Google Shape;218;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 name="Google Shape;221;p37"/>
            <p:cNvPicPr preferRelativeResize="0"/>
            <p:nvPr/>
          </p:nvPicPr>
          <p:blipFill>
            <a:blip r:embed="rId3">
              <a:alphaModFix/>
            </a:blip>
            <a:stretch>
              <a:fillRect/>
            </a:stretch>
          </p:blipFill>
          <p:spPr>
            <a:xfrm>
              <a:off x="5398724" y="1208525"/>
              <a:ext cx="579050" cy="579050"/>
            </a:xfrm>
            <a:prstGeom prst="rect">
              <a:avLst/>
            </a:prstGeom>
            <a:noFill/>
            <a:ln>
              <a:noFill/>
            </a:ln>
          </p:spPr>
        </p:pic>
        <p:sp>
          <p:nvSpPr>
            <p:cNvPr id="222" name="Google Shape;222;p37"/>
            <p:cNvSpPr txBox="1"/>
            <p:nvPr/>
          </p:nvSpPr>
          <p:spPr>
            <a:xfrm>
              <a:off x="5182750" y="1787575"/>
              <a:ext cx="1011000" cy="48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500">
                  <a:solidFill>
                    <a:srgbClr val="6AE0C0"/>
                  </a:solidFill>
                  <a:latin typeface="Rubik"/>
                  <a:ea typeface="Rubik"/>
                  <a:cs typeface="Rubik"/>
                  <a:sym typeface="Rubik"/>
                </a:rPr>
                <a:t>DAA</a:t>
              </a:r>
              <a:endParaRPr sz="1500">
                <a:solidFill>
                  <a:srgbClr val="6AE0C0"/>
                </a:solidFill>
                <a:latin typeface="Rubik"/>
                <a:ea typeface="Rubik"/>
                <a:cs typeface="Rubik"/>
                <a:sym typeface="Rubik"/>
              </a:endParaRPr>
            </a:p>
          </p:txBody>
        </p:sp>
      </p:grpSp>
      <p:grpSp>
        <p:nvGrpSpPr>
          <p:cNvPr id="223" name="Google Shape;223;p37"/>
          <p:cNvGrpSpPr/>
          <p:nvPr/>
        </p:nvGrpSpPr>
        <p:grpSpPr>
          <a:xfrm>
            <a:off x="5357747" y="2196577"/>
            <a:ext cx="1381873" cy="1381873"/>
            <a:chOff x="2104595" y="2893185"/>
            <a:chExt cx="1596803" cy="1596803"/>
          </a:xfrm>
        </p:grpSpPr>
        <p:grpSp>
          <p:nvGrpSpPr>
            <p:cNvPr id="224" name="Google Shape;224;p37"/>
            <p:cNvGrpSpPr/>
            <p:nvPr/>
          </p:nvGrpSpPr>
          <p:grpSpPr>
            <a:xfrm>
              <a:off x="2104595" y="2893185"/>
              <a:ext cx="1596803" cy="1596803"/>
              <a:chOff x="3044100" y="1158150"/>
              <a:chExt cx="2827200" cy="2827200"/>
            </a:xfrm>
          </p:grpSpPr>
          <p:grpSp>
            <p:nvGrpSpPr>
              <p:cNvPr id="225" name="Google Shape;225;p37"/>
              <p:cNvGrpSpPr/>
              <p:nvPr/>
            </p:nvGrpSpPr>
            <p:grpSpPr>
              <a:xfrm>
                <a:off x="3210000" y="1324050"/>
                <a:ext cx="2495400" cy="2495400"/>
                <a:chOff x="3210000" y="1324050"/>
                <a:chExt cx="2495400" cy="2495400"/>
              </a:xfrm>
            </p:grpSpPr>
            <p:sp>
              <p:nvSpPr>
                <p:cNvPr id="226" name="Google Shape;226;p37"/>
                <p:cNvSpPr/>
                <p:nvPr/>
              </p:nvSpPr>
              <p:spPr>
                <a:xfrm>
                  <a:off x="3429000" y="1543050"/>
                  <a:ext cx="2057400" cy="2057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p:nvPr/>
              </p:nvSpPr>
              <p:spPr>
                <a:xfrm>
                  <a:off x="3210000" y="1324050"/>
                  <a:ext cx="2495400" cy="2495400"/>
                </a:xfrm>
                <a:prstGeom prst="donut">
                  <a:avLst>
                    <a:gd name="adj" fmla="val 2882"/>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37"/>
              <p:cNvSpPr/>
              <p:nvPr/>
            </p:nvSpPr>
            <p:spPr>
              <a:xfrm>
                <a:off x="3044100" y="1158150"/>
                <a:ext cx="2827200" cy="2827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 name="Google Shape;229;p37"/>
            <p:cNvPicPr preferRelativeResize="0"/>
            <p:nvPr/>
          </p:nvPicPr>
          <p:blipFill>
            <a:blip r:embed="rId4">
              <a:alphaModFix/>
            </a:blip>
            <a:stretch>
              <a:fillRect/>
            </a:stretch>
          </p:blipFill>
          <p:spPr>
            <a:xfrm>
              <a:off x="2656699" y="3238900"/>
              <a:ext cx="492600" cy="492600"/>
            </a:xfrm>
            <a:prstGeom prst="rect">
              <a:avLst/>
            </a:prstGeom>
            <a:noFill/>
            <a:ln>
              <a:noFill/>
            </a:ln>
          </p:spPr>
        </p:pic>
        <p:sp>
          <p:nvSpPr>
            <p:cNvPr id="230" name="Google Shape;230;p37"/>
            <p:cNvSpPr txBox="1"/>
            <p:nvPr/>
          </p:nvSpPr>
          <p:spPr>
            <a:xfrm>
              <a:off x="2359684" y="3655287"/>
              <a:ext cx="1086600" cy="53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900">
                  <a:solidFill>
                    <a:srgbClr val="7223A5"/>
                  </a:solidFill>
                  <a:latin typeface="Rubik"/>
                  <a:ea typeface="Rubik"/>
                  <a:cs typeface="Rubik"/>
                  <a:sym typeface="Rubik"/>
                </a:rPr>
                <a:t>DIGITAL INTERACTION</a:t>
              </a:r>
              <a:endParaRPr sz="900">
                <a:solidFill>
                  <a:srgbClr val="7223A5"/>
                </a:solidFill>
                <a:latin typeface="Rubik"/>
                <a:ea typeface="Rubik"/>
                <a:cs typeface="Rubik"/>
                <a:sym typeface="Rubik"/>
              </a:endParaRPr>
            </a:p>
          </p:txBody>
        </p:sp>
      </p:grpSp>
      <p:grpSp>
        <p:nvGrpSpPr>
          <p:cNvPr id="231" name="Google Shape;231;p37"/>
          <p:cNvGrpSpPr/>
          <p:nvPr/>
        </p:nvGrpSpPr>
        <p:grpSpPr>
          <a:xfrm>
            <a:off x="0" y="11100"/>
            <a:ext cx="9144434" cy="5132400"/>
            <a:chOff x="0" y="0"/>
            <a:chExt cx="9131650" cy="5132400"/>
          </a:xfrm>
        </p:grpSpPr>
        <p:pic>
          <p:nvPicPr>
            <p:cNvPr id="232" name="Google Shape;232;p37"/>
            <p:cNvPicPr preferRelativeResize="0"/>
            <p:nvPr/>
          </p:nvPicPr>
          <p:blipFill>
            <a:blip r:embed="rId5">
              <a:alphaModFix/>
            </a:blip>
            <a:stretch>
              <a:fillRect/>
            </a:stretch>
          </p:blipFill>
          <p:spPr>
            <a:xfrm rot="10800000">
              <a:off x="0" y="0"/>
              <a:ext cx="9131650" cy="5132400"/>
            </a:xfrm>
            <a:prstGeom prst="rect">
              <a:avLst/>
            </a:prstGeom>
            <a:noFill/>
            <a:ln>
              <a:noFill/>
            </a:ln>
          </p:spPr>
        </p:pic>
        <p:pic>
          <p:nvPicPr>
            <p:cNvPr id="233" name="Google Shape;233;p37"/>
            <p:cNvPicPr preferRelativeResize="0"/>
            <p:nvPr/>
          </p:nvPicPr>
          <p:blipFill rotWithShape="1">
            <a:blip r:embed="rId6">
              <a:alphaModFix amt="31000"/>
            </a:blip>
            <a:srcRect l="22566" t="30776" r="10152"/>
            <a:stretch/>
          </p:blipFill>
          <p:spPr>
            <a:xfrm>
              <a:off x="0" y="0"/>
              <a:ext cx="4756849" cy="3915301"/>
            </a:xfrm>
            <a:prstGeom prst="rect">
              <a:avLst/>
            </a:prstGeom>
            <a:noFill/>
            <a:ln>
              <a:noFill/>
            </a:ln>
          </p:spPr>
        </p:pic>
      </p:grpSp>
      <p:pic>
        <p:nvPicPr>
          <p:cNvPr id="234" name="Google Shape;234;p37"/>
          <p:cNvPicPr preferRelativeResize="0"/>
          <p:nvPr/>
        </p:nvPicPr>
        <p:blipFill rotWithShape="1">
          <a:blip r:embed="rId7">
            <a:alphaModFix/>
          </a:blip>
          <a:srcRect l="27260" t="12709" r="25097" b="39973"/>
          <a:stretch/>
        </p:blipFill>
        <p:spPr>
          <a:xfrm>
            <a:off x="7909375" y="4223300"/>
            <a:ext cx="666000" cy="611000"/>
          </a:xfrm>
          <a:prstGeom prst="rect">
            <a:avLst/>
          </a:prstGeom>
          <a:noFill/>
          <a:ln>
            <a:noFill/>
          </a:ln>
        </p:spPr>
      </p:pic>
      <p:sp>
        <p:nvSpPr>
          <p:cNvPr id="235" name="Google Shape;235;p37"/>
          <p:cNvSpPr txBox="1"/>
          <p:nvPr/>
        </p:nvSpPr>
        <p:spPr>
          <a:xfrm>
            <a:off x="278558" y="326908"/>
            <a:ext cx="6922200" cy="615523"/>
          </a:xfrm>
          <a:prstGeom prst="rect">
            <a:avLst/>
          </a:prstGeom>
          <a:noFill/>
          <a:ln>
            <a:noFill/>
          </a:ln>
        </p:spPr>
        <p:txBody>
          <a:bodyPr spcFirstLastPara="1" wrap="square" lIns="91425" tIns="91425" rIns="91425" bIns="91425" anchor="t" anchorCtr="0">
            <a:spAutoFit/>
          </a:bodyPr>
          <a:lstStyle/>
          <a:p>
            <a:r>
              <a:rPr lang="es-AR" sz="2000" b="1" dirty="0">
                <a:solidFill>
                  <a:schemeClr val="bg1"/>
                </a:solidFill>
                <a:latin typeface="Roboto Mono" panose="020B0604020202020204" charset="0"/>
                <a:ea typeface="Roboto Mono" panose="020B0604020202020204" charset="0"/>
              </a:rPr>
              <a:t>Conceptos de </a:t>
            </a:r>
            <a:r>
              <a:rPr lang="es-AR" sz="2000" b="1" dirty="0" err="1">
                <a:solidFill>
                  <a:schemeClr val="bg1"/>
                </a:solidFill>
                <a:latin typeface="Roboto Mono" panose="020B0604020202020204" charset="0"/>
                <a:ea typeface="Roboto Mono" panose="020B0604020202020204" charset="0"/>
              </a:rPr>
              <a:t>Git</a:t>
            </a:r>
            <a:r>
              <a:rPr lang="es" sz="2800" b="1" dirty="0" smtClean="0">
                <a:solidFill>
                  <a:schemeClr val="lt1"/>
                </a:solidFill>
                <a:latin typeface="Rubik"/>
                <a:ea typeface="Rubik"/>
                <a:cs typeface="Rubik"/>
                <a:sym typeface="Rubik"/>
              </a:rPr>
              <a:t>|</a:t>
            </a:r>
            <a:endParaRPr sz="2800" b="1" dirty="0">
              <a:solidFill>
                <a:schemeClr val="lt1"/>
              </a:solidFill>
              <a:latin typeface="Rubik"/>
              <a:ea typeface="Rubik"/>
              <a:cs typeface="Rubik"/>
              <a:sym typeface="Rubik"/>
            </a:endParaRPr>
          </a:p>
        </p:txBody>
      </p:sp>
      <p:sp>
        <p:nvSpPr>
          <p:cNvPr id="23" name="Google Shape;177;p33"/>
          <p:cNvSpPr txBox="1"/>
          <p:nvPr/>
        </p:nvSpPr>
        <p:spPr>
          <a:xfrm>
            <a:off x="445694" y="1001934"/>
            <a:ext cx="8253045" cy="3442437"/>
          </a:xfrm>
          <a:prstGeom prst="rect">
            <a:avLst/>
          </a:prstGeom>
          <a:noFill/>
          <a:ln>
            <a:noFill/>
          </a:ln>
        </p:spPr>
        <p:txBody>
          <a:bodyPr spcFirstLastPara="1" wrap="square" lIns="91425" tIns="91425" rIns="91425" bIns="91425" anchor="t" anchorCtr="0">
            <a:noAutofit/>
          </a:bodyPr>
          <a:lstStyle/>
          <a:p>
            <a:pPr algn="ctr"/>
            <a:r>
              <a:rPr lang="es-ES" sz="1050" dirty="0" err="1">
                <a:solidFill>
                  <a:schemeClr val="bg1"/>
                </a:solidFill>
                <a:latin typeface="Roboto Mono" panose="020B0604020202020204" charset="0"/>
                <a:ea typeface="Roboto Mono" panose="020B0604020202020204" charset="0"/>
              </a:rPr>
              <a:t>Git</a:t>
            </a:r>
            <a:r>
              <a:rPr lang="es-ES" sz="1050" dirty="0">
                <a:solidFill>
                  <a:schemeClr val="bg1"/>
                </a:solidFill>
                <a:latin typeface="Roboto Mono" panose="020B0604020202020204" charset="0"/>
                <a:ea typeface="Roboto Mono" panose="020B0604020202020204" charset="0"/>
              </a:rPr>
              <a:t> modela sus datos como un conjunto de instantáneas de un mini sistema de archivos. Cada vez que confirmas un cambio, o guardas el estado de tu proyecto en </a:t>
            </a:r>
            <a:r>
              <a:rPr lang="es-ES" sz="1050" dirty="0" err="1">
                <a:solidFill>
                  <a:schemeClr val="bg1"/>
                </a:solidFill>
                <a:latin typeface="Roboto Mono" panose="020B0604020202020204" charset="0"/>
                <a:ea typeface="Roboto Mono" panose="020B0604020202020204" charset="0"/>
              </a:rPr>
              <a:t>Git</a:t>
            </a:r>
            <a:r>
              <a:rPr lang="es-ES" sz="1050" dirty="0">
                <a:solidFill>
                  <a:schemeClr val="bg1"/>
                </a:solidFill>
                <a:latin typeface="Roboto Mono" panose="020B0604020202020204" charset="0"/>
                <a:ea typeface="Roboto Mono" panose="020B0604020202020204" charset="0"/>
              </a:rPr>
              <a:t>, él básicamente hace una foto del aspecto de todos tus archivos en ese momento, y guarda una referencia a esa instantánea. Para ser eficiente, si los archivos no se han modificado, </a:t>
            </a:r>
            <a:r>
              <a:rPr lang="es-ES" sz="1050" dirty="0" err="1">
                <a:solidFill>
                  <a:schemeClr val="bg1"/>
                </a:solidFill>
                <a:latin typeface="Roboto Mono" panose="020B0604020202020204" charset="0"/>
                <a:ea typeface="Roboto Mono" panose="020B0604020202020204" charset="0"/>
              </a:rPr>
              <a:t>Git</a:t>
            </a:r>
            <a:r>
              <a:rPr lang="es-ES" sz="1050" dirty="0">
                <a:solidFill>
                  <a:schemeClr val="bg1"/>
                </a:solidFill>
                <a:latin typeface="Roboto Mono" panose="020B0604020202020204" charset="0"/>
                <a:ea typeface="Roboto Mono" panose="020B0604020202020204" charset="0"/>
              </a:rPr>
              <a:t> no almacena el archivo de nuevo, sólo un enlace al archivo anterior idéntico que ya tiene almacenado</a:t>
            </a:r>
            <a:r>
              <a:rPr lang="es-ES" sz="1050" dirty="0" smtClean="0">
                <a:solidFill>
                  <a:schemeClr val="bg1"/>
                </a:solidFill>
                <a:latin typeface="Roboto Mono" panose="020B0604020202020204" charset="0"/>
                <a:ea typeface="Roboto Mono" panose="020B0604020202020204" charset="0"/>
              </a:rPr>
              <a:t>.</a:t>
            </a:r>
          </a:p>
          <a:p>
            <a:pPr algn="ctr"/>
            <a:endParaRPr lang="es-ES" sz="1050" dirty="0">
              <a:solidFill>
                <a:schemeClr val="bg1"/>
              </a:solidFill>
              <a:latin typeface="Roboto Mono" panose="020B0604020202020204" charset="0"/>
              <a:ea typeface="Roboto Mono" panose="020B0604020202020204" charset="0"/>
            </a:endParaRPr>
          </a:p>
          <a:p>
            <a:pPr algn="ctr"/>
            <a:endParaRPr lang="es-ES" sz="1050" dirty="0" smtClean="0">
              <a:solidFill>
                <a:schemeClr val="bg1"/>
              </a:solidFill>
              <a:latin typeface="Roboto Mono" panose="020B0604020202020204" charset="0"/>
              <a:ea typeface="Roboto Mono" panose="020B0604020202020204" charset="0"/>
            </a:endParaRPr>
          </a:p>
          <a:p>
            <a:pPr algn="ctr"/>
            <a:endParaRPr lang="es-ES" sz="1050" dirty="0">
              <a:solidFill>
                <a:schemeClr val="bg1"/>
              </a:solidFill>
              <a:latin typeface="Roboto Mono" panose="020B0604020202020204" charset="0"/>
              <a:ea typeface="Roboto Mono" panose="020B0604020202020204" charset="0"/>
            </a:endParaRPr>
          </a:p>
          <a:p>
            <a:pPr algn="ctr"/>
            <a:endParaRPr lang="es-ES" sz="1050" dirty="0" smtClean="0">
              <a:solidFill>
                <a:schemeClr val="bg1"/>
              </a:solidFill>
              <a:latin typeface="Roboto Mono" panose="020B0604020202020204" charset="0"/>
              <a:ea typeface="Roboto Mono" panose="020B0604020202020204" charset="0"/>
            </a:endParaRPr>
          </a:p>
          <a:p>
            <a:pPr algn="ctr"/>
            <a:endParaRPr lang="es-ES" sz="1050" dirty="0">
              <a:solidFill>
                <a:schemeClr val="bg1"/>
              </a:solidFill>
              <a:latin typeface="Roboto Mono" panose="020B0604020202020204" charset="0"/>
              <a:ea typeface="Roboto Mono" panose="020B0604020202020204" charset="0"/>
            </a:endParaRPr>
          </a:p>
          <a:p>
            <a:pPr algn="ctr"/>
            <a:endParaRPr lang="es-ES" sz="1050" dirty="0" smtClean="0">
              <a:solidFill>
                <a:schemeClr val="bg1"/>
              </a:solidFill>
              <a:latin typeface="Roboto Mono" panose="020B0604020202020204" charset="0"/>
              <a:ea typeface="Roboto Mono" panose="020B0604020202020204" charset="0"/>
            </a:endParaRPr>
          </a:p>
          <a:p>
            <a:pPr algn="ctr"/>
            <a:endParaRPr lang="es-ES" sz="1050" dirty="0">
              <a:solidFill>
                <a:schemeClr val="bg1"/>
              </a:solidFill>
              <a:latin typeface="Roboto Mono" panose="020B0604020202020204" charset="0"/>
              <a:ea typeface="Roboto Mono" panose="020B0604020202020204" charset="0"/>
            </a:endParaRPr>
          </a:p>
          <a:p>
            <a:pPr algn="ctr"/>
            <a:endParaRPr lang="es-ES" sz="1050" dirty="0" smtClean="0">
              <a:solidFill>
                <a:schemeClr val="bg1"/>
              </a:solidFill>
              <a:latin typeface="Roboto Mono" panose="020B0604020202020204" charset="0"/>
              <a:ea typeface="Roboto Mono" panose="020B0604020202020204" charset="0"/>
            </a:endParaRPr>
          </a:p>
          <a:p>
            <a:pPr algn="ctr"/>
            <a:endParaRPr lang="es-ES" sz="1050" dirty="0">
              <a:solidFill>
                <a:schemeClr val="bg1"/>
              </a:solidFill>
              <a:latin typeface="Roboto Mono" panose="020B0604020202020204" charset="0"/>
              <a:ea typeface="Roboto Mono" panose="020B0604020202020204" charset="0"/>
            </a:endParaRPr>
          </a:p>
          <a:p>
            <a:pPr algn="ctr"/>
            <a:endParaRPr lang="es-ES" sz="1050" dirty="0" smtClean="0">
              <a:solidFill>
                <a:schemeClr val="bg1"/>
              </a:solidFill>
              <a:latin typeface="Roboto Mono" panose="020B0604020202020204" charset="0"/>
              <a:ea typeface="Roboto Mono" panose="020B0604020202020204" charset="0"/>
            </a:endParaRPr>
          </a:p>
          <a:p>
            <a:pPr algn="ctr"/>
            <a:r>
              <a:rPr lang="es-ES" sz="1050" dirty="0">
                <a:solidFill>
                  <a:schemeClr val="bg1"/>
                </a:solidFill>
                <a:latin typeface="Roboto Mono" panose="020B0604020202020204" charset="0"/>
                <a:ea typeface="Roboto Mono" panose="020B0604020202020204" charset="0"/>
              </a:rPr>
              <a:t>La mayoría de las operaciones en </a:t>
            </a:r>
            <a:r>
              <a:rPr lang="es-ES" sz="1050" dirty="0" err="1">
                <a:solidFill>
                  <a:schemeClr val="bg1"/>
                </a:solidFill>
                <a:latin typeface="Roboto Mono" panose="020B0604020202020204" charset="0"/>
                <a:ea typeface="Roboto Mono" panose="020B0604020202020204" charset="0"/>
              </a:rPr>
              <a:t>Git</a:t>
            </a:r>
            <a:r>
              <a:rPr lang="es-ES" sz="1050" dirty="0">
                <a:solidFill>
                  <a:schemeClr val="bg1"/>
                </a:solidFill>
                <a:latin typeface="Roboto Mono" panose="020B0604020202020204" charset="0"/>
                <a:ea typeface="Roboto Mono" panose="020B0604020202020204" charset="0"/>
              </a:rPr>
              <a:t> sólo necesitan archivos y recursos locales para operar. Por lo general no se necesita información de ningún otro ordenador de tu red. Como tienes toda la historia del proyecto ahí mismo, en tu disco local, la mayoría de las operaciones parecen prácticamente inmediatas (con otros sistemas el proceso involucra llamados por red que generan retardos importantes).</a:t>
            </a:r>
            <a:endParaRPr lang="es-ES" sz="1050" dirty="0">
              <a:solidFill>
                <a:schemeClr val="bg1"/>
              </a:solidFill>
              <a:latin typeface="Roboto Mono" panose="020B0604020202020204" charset="0"/>
              <a:ea typeface="Roboto Mono" panose="020B0604020202020204" charset="0"/>
            </a:endParaRPr>
          </a:p>
        </p:txBody>
      </p:sp>
      <p:pic>
        <p:nvPicPr>
          <p:cNvPr id="2" name="Imagen 1"/>
          <p:cNvPicPr>
            <a:picLocks noChangeAspect="1"/>
          </p:cNvPicPr>
          <p:nvPr/>
        </p:nvPicPr>
        <p:blipFill>
          <a:blip r:embed="rId8"/>
          <a:stretch>
            <a:fillRect/>
          </a:stretch>
        </p:blipFill>
        <p:spPr>
          <a:xfrm>
            <a:off x="2423029" y="1956451"/>
            <a:ext cx="3559104" cy="1348981"/>
          </a:xfrm>
          <a:prstGeom prst="rect">
            <a:avLst/>
          </a:prstGeom>
        </p:spPr>
      </p:pic>
    </p:spTree>
    <p:extLst>
      <p:ext uri="{BB962C8B-B14F-4D97-AF65-F5344CB8AC3E}">
        <p14:creationId xmlns:p14="http://schemas.microsoft.com/office/powerpoint/2010/main" val="369291055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221</TotalTime>
  <Words>1701</Words>
  <Application>Microsoft Office PowerPoint</Application>
  <PresentationFormat>Presentación en pantalla (16:9)</PresentationFormat>
  <Paragraphs>159</Paragraphs>
  <Slides>14</Slides>
  <Notes>14</Notes>
  <HiddenSlides>0</HiddenSlides>
  <MMClips>0</MMClips>
  <ScaleCrop>false</ScaleCrop>
  <HeadingPairs>
    <vt:vector size="6" baseType="variant">
      <vt:variant>
        <vt:lpstr>Fuentes usadas</vt:lpstr>
      </vt:variant>
      <vt:variant>
        <vt:i4>6</vt:i4>
      </vt:variant>
      <vt:variant>
        <vt:lpstr>Tema</vt:lpstr>
      </vt:variant>
      <vt:variant>
        <vt:i4>2</vt:i4>
      </vt:variant>
      <vt:variant>
        <vt:lpstr>Títulos de diapositiva</vt:lpstr>
      </vt:variant>
      <vt:variant>
        <vt:i4>14</vt:i4>
      </vt:variant>
    </vt:vector>
  </HeadingPairs>
  <TitlesOfParts>
    <vt:vector size="22" baseType="lpstr">
      <vt:lpstr>Rubik Medium</vt:lpstr>
      <vt:lpstr>Rubik Light</vt:lpstr>
      <vt:lpstr>Rubik</vt:lpstr>
      <vt:lpstr>Roboto Mono</vt:lpstr>
      <vt:lpstr>Rubik SemiBold</vt:lpstr>
      <vt:lpstr>Arial</vt:lpstr>
      <vt:lpstr>Simple Light</vt:lpstr>
      <vt:lpstr>Simple Light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Arbusta</dc:creator>
  <cp:lastModifiedBy>Arbusta</cp:lastModifiedBy>
  <cp:revision>20</cp:revision>
  <dcterms:modified xsi:type="dcterms:W3CDTF">2022-10-04T16:25:00Z</dcterms:modified>
</cp:coreProperties>
</file>